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sldIdLst>
    <p:sldId id="256" r:id="rId3"/>
    <p:sldId id="257" r:id="rId4"/>
    <p:sldId id="258" r:id="rId5"/>
    <p:sldId id="272" r:id="rId6"/>
    <p:sldId id="269" r:id="rId7"/>
    <p:sldId id="270" r:id="rId8"/>
    <p:sldId id="271" r:id="rId9"/>
    <p:sldId id="293" r:id="rId10"/>
    <p:sldId id="294" r:id="rId11"/>
    <p:sldId id="295" r:id="rId12"/>
    <p:sldId id="296" r:id="rId13"/>
    <p:sldId id="297" r:id="rId14"/>
    <p:sldId id="298" r:id="rId15"/>
    <p:sldId id="299" r:id="rId16"/>
    <p:sldId id="300" r:id="rId17"/>
    <p:sldId id="259" r:id="rId18"/>
    <p:sldId id="260" r:id="rId19"/>
    <p:sldId id="261" r:id="rId20"/>
    <p:sldId id="273" r:id="rId21"/>
    <p:sldId id="274" r:id="rId22"/>
    <p:sldId id="275" r:id="rId23"/>
    <p:sldId id="262" r:id="rId24"/>
    <p:sldId id="263" r:id="rId25"/>
    <p:sldId id="276" r:id="rId26"/>
    <p:sldId id="277" r:id="rId27"/>
    <p:sldId id="278" r:id="rId28"/>
    <p:sldId id="279" r:id="rId29"/>
    <p:sldId id="280" r:id="rId30"/>
    <p:sldId id="264" r:id="rId31"/>
    <p:sldId id="265" r:id="rId32"/>
    <p:sldId id="281" r:id="rId33"/>
    <p:sldId id="282" r:id="rId34"/>
    <p:sldId id="283" r:id="rId35"/>
    <p:sldId id="284" r:id="rId36"/>
    <p:sldId id="285" r:id="rId37"/>
    <p:sldId id="286" r:id="rId38"/>
    <p:sldId id="266" r:id="rId39"/>
    <p:sldId id="267" r:id="rId40"/>
    <p:sldId id="292" r:id="rId41"/>
    <p:sldId id="301" r:id="rId42"/>
    <p:sldId id="302" r:id="rId43"/>
    <p:sldId id="303" r:id="rId44"/>
    <p:sldId id="304" r:id="rId45"/>
    <p:sldId id="305" r:id="rId46"/>
    <p:sldId id="287" r:id="rId47"/>
    <p:sldId id="288" r:id="rId48"/>
    <p:sldId id="289" r:id="rId49"/>
    <p:sldId id="290" r:id="rId50"/>
    <p:sldId id="291" r:id="rId51"/>
    <p:sldId id="306" r:id="rId52"/>
    <p:sldId id="307" r:id="rId53"/>
    <p:sldId id="308" r:id="rId54"/>
    <p:sldId id="309" r:id="rId55"/>
    <p:sldId id="310" r:id="rId56"/>
    <p:sldId id="352" r:id="rId57"/>
    <p:sldId id="354" r:id="rId58"/>
    <p:sldId id="353" r:id="rId59"/>
    <p:sldId id="312" r:id="rId60"/>
    <p:sldId id="313" r:id="rId61"/>
    <p:sldId id="314" r:id="rId62"/>
    <p:sldId id="355" r:id="rId63"/>
    <p:sldId id="356" r:id="rId64"/>
    <p:sldId id="357" r:id="rId65"/>
    <p:sldId id="358" r:id="rId66"/>
    <p:sldId id="359" r:id="rId67"/>
    <p:sldId id="316" r:id="rId68"/>
    <p:sldId id="317" r:id="rId69"/>
    <p:sldId id="268" r:id="rId70"/>
    <p:sldId id="318" r:id="rId71"/>
    <p:sldId id="319" r:id="rId72"/>
    <p:sldId id="360" r:id="rId73"/>
    <p:sldId id="361" r:id="rId74"/>
    <p:sldId id="362" r:id="rId75"/>
    <p:sldId id="320" r:id="rId76"/>
    <p:sldId id="321" r:id="rId77"/>
    <p:sldId id="322" r:id="rId78"/>
    <p:sldId id="323" r:id="rId79"/>
    <p:sldId id="324" r:id="rId80"/>
    <p:sldId id="325" r:id="rId81"/>
    <p:sldId id="363"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38" autoAdjust="0"/>
    <p:restoredTop sz="94660"/>
  </p:normalViewPr>
  <p:slideViewPr>
    <p:cSldViewPr snapToGrid="0">
      <p:cViewPr>
        <p:scale>
          <a:sx n="89" d="100"/>
          <a:sy n="89" d="100"/>
        </p:scale>
        <p:origin x="150"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F3380B2-A75E-4DA0-892D-7E3C59EF08F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5445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2DD4DA-92DE-488D-AD36-69B2013CB02B}" type="datetimeFigureOut">
              <a:rPr lang="en-IN" smtClean="0"/>
              <a:t>25-04-2018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380B2-A75E-4DA0-892D-7E3C59EF08FE}" type="slidenum">
              <a:rPr lang="en-IN" smtClean="0"/>
              <a:t>‹#›</a:t>
            </a:fld>
            <a:endParaRPr lang="en-IN"/>
          </a:p>
        </p:txBody>
      </p:sp>
    </p:spTree>
    <p:extLst>
      <p:ext uri="{BB962C8B-B14F-4D97-AF65-F5344CB8AC3E}">
        <p14:creationId xmlns:p14="http://schemas.microsoft.com/office/powerpoint/2010/main" val="194404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315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7255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spTree>
    <p:extLst>
      <p:ext uri="{BB962C8B-B14F-4D97-AF65-F5344CB8AC3E}">
        <p14:creationId xmlns:p14="http://schemas.microsoft.com/office/powerpoint/2010/main" val="4221541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9698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390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992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04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624B11B-7650-4391-BDD3-1C120EB83476}"/>
              </a:ext>
            </a:extLst>
          </p:cNvPr>
          <p:cNvSpPr>
            <a:spLocks noGrp="1"/>
          </p:cNvSpPr>
          <p:nvPr>
            <p:ph type="dt" sz="half" idx="10"/>
          </p:nvPr>
        </p:nvSpPr>
        <p:spPr/>
        <p:txBody>
          <a:bodyPr/>
          <a:lstStyle>
            <a:lvl1pPr>
              <a:defRPr/>
            </a:lvl1pPr>
          </a:lstStyle>
          <a:p>
            <a:pPr>
              <a:defRPr/>
            </a:pPr>
            <a:fld id="{34ADE570-3B5A-4370-9164-B57FED772A4C}" type="datetimeFigureOut">
              <a:rPr lang="en-US"/>
              <a:pPr>
                <a:defRPr/>
              </a:pPr>
              <a:t>4/25/2018</a:t>
            </a:fld>
            <a:endParaRPr lang="en-US"/>
          </a:p>
        </p:txBody>
      </p:sp>
      <p:sp>
        <p:nvSpPr>
          <p:cNvPr id="5" name="Footer Placeholder 4">
            <a:extLst>
              <a:ext uri="{FF2B5EF4-FFF2-40B4-BE49-F238E27FC236}">
                <a16:creationId xmlns:a16="http://schemas.microsoft.com/office/drawing/2014/main" id="{E3ACB56E-BAB8-4E31-973B-235C3D6ABD5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86F8266-126C-42E0-8F49-C9A262711B90}"/>
              </a:ext>
            </a:extLst>
          </p:cNvPr>
          <p:cNvSpPr>
            <a:spLocks noGrp="1"/>
          </p:cNvSpPr>
          <p:nvPr>
            <p:ph type="sldNum" sz="quarter" idx="12"/>
          </p:nvPr>
        </p:nvSpPr>
        <p:spPr/>
        <p:txBody>
          <a:bodyPr/>
          <a:lstStyle>
            <a:lvl1pPr>
              <a:defRPr/>
            </a:lvl1pPr>
          </a:lstStyle>
          <a:p>
            <a:fld id="{9C639AE6-8A2C-4679-B6EE-FC827ACDD8DE}" type="slidenum">
              <a:rPr lang="en-US" altLang="en-US"/>
              <a:pPr/>
              <a:t>‹#›</a:t>
            </a:fld>
            <a:endParaRPr lang="en-US" altLang="en-US"/>
          </a:p>
        </p:txBody>
      </p:sp>
    </p:spTree>
    <p:extLst>
      <p:ext uri="{BB962C8B-B14F-4D97-AF65-F5344CB8AC3E}">
        <p14:creationId xmlns:p14="http://schemas.microsoft.com/office/powerpoint/2010/main" val="2277686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3C21B-7F42-44DC-86FA-13C0DBCC2625}"/>
              </a:ext>
            </a:extLst>
          </p:cNvPr>
          <p:cNvSpPr>
            <a:spLocks noGrp="1"/>
          </p:cNvSpPr>
          <p:nvPr>
            <p:ph type="dt" sz="half" idx="10"/>
          </p:nvPr>
        </p:nvSpPr>
        <p:spPr/>
        <p:txBody>
          <a:bodyPr/>
          <a:lstStyle>
            <a:lvl1pPr>
              <a:defRPr/>
            </a:lvl1pPr>
          </a:lstStyle>
          <a:p>
            <a:pPr>
              <a:defRPr/>
            </a:pPr>
            <a:fld id="{DFBDEFA2-2FAD-4B21-B3CB-5250BE0C6430}" type="datetimeFigureOut">
              <a:rPr lang="en-US"/>
              <a:pPr>
                <a:defRPr/>
              </a:pPr>
              <a:t>4/25/2018</a:t>
            </a:fld>
            <a:endParaRPr lang="en-US"/>
          </a:p>
        </p:txBody>
      </p:sp>
      <p:sp>
        <p:nvSpPr>
          <p:cNvPr id="5" name="Footer Placeholder 4">
            <a:extLst>
              <a:ext uri="{FF2B5EF4-FFF2-40B4-BE49-F238E27FC236}">
                <a16:creationId xmlns:a16="http://schemas.microsoft.com/office/drawing/2014/main" id="{45DB4CF4-2B3E-4418-80B4-B8425D7C180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57D958-B53A-4A6E-88A5-3D49C5EF1A59}"/>
              </a:ext>
            </a:extLst>
          </p:cNvPr>
          <p:cNvSpPr>
            <a:spLocks noGrp="1"/>
          </p:cNvSpPr>
          <p:nvPr>
            <p:ph type="sldNum" sz="quarter" idx="12"/>
          </p:nvPr>
        </p:nvSpPr>
        <p:spPr/>
        <p:txBody>
          <a:bodyPr/>
          <a:lstStyle>
            <a:lvl1pPr>
              <a:defRPr/>
            </a:lvl1pPr>
          </a:lstStyle>
          <a:p>
            <a:fld id="{43144899-F6F2-498B-B635-BF722A76CAFD}" type="slidenum">
              <a:rPr lang="en-US" altLang="en-US"/>
              <a:pPr/>
              <a:t>‹#›</a:t>
            </a:fld>
            <a:endParaRPr lang="en-US" altLang="en-US"/>
          </a:p>
        </p:txBody>
      </p:sp>
    </p:spTree>
    <p:extLst>
      <p:ext uri="{BB962C8B-B14F-4D97-AF65-F5344CB8AC3E}">
        <p14:creationId xmlns:p14="http://schemas.microsoft.com/office/powerpoint/2010/main" val="201655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spTree>
    <p:extLst>
      <p:ext uri="{BB962C8B-B14F-4D97-AF65-F5344CB8AC3E}">
        <p14:creationId xmlns:p14="http://schemas.microsoft.com/office/powerpoint/2010/main" val="2719887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99B74-64DA-4E59-9004-98750504213C}"/>
              </a:ext>
            </a:extLst>
          </p:cNvPr>
          <p:cNvSpPr>
            <a:spLocks noGrp="1"/>
          </p:cNvSpPr>
          <p:nvPr>
            <p:ph type="dt" sz="half" idx="10"/>
          </p:nvPr>
        </p:nvSpPr>
        <p:spPr/>
        <p:txBody>
          <a:bodyPr/>
          <a:lstStyle>
            <a:lvl1pPr>
              <a:defRPr/>
            </a:lvl1pPr>
          </a:lstStyle>
          <a:p>
            <a:pPr>
              <a:defRPr/>
            </a:pPr>
            <a:fld id="{E649E25B-A7AD-493B-B7EE-1831845EC773}" type="datetimeFigureOut">
              <a:rPr lang="en-US"/>
              <a:pPr>
                <a:defRPr/>
              </a:pPr>
              <a:t>4/25/2018</a:t>
            </a:fld>
            <a:endParaRPr lang="en-US"/>
          </a:p>
        </p:txBody>
      </p:sp>
      <p:sp>
        <p:nvSpPr>
          <p:cNvPr id="5" name="Footer Placeholder 4">
            <a:extLst>
              <a:ext uri="{FF2B5EF4-FFF2-40B4-BE49-F238E27FC236}">
                <a16:creationId xmlns:a16="http://schemas.microsoft.com/office/drawing/2014/main" id="{8D09A5DF-069C-461E-91DA-84F67B56DC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56A545B-EBCA-4CBA-958C-B17AA8DCC0F2}"/>
              </a:ext>
            </a:extLst>
          </p:cNvPr>
          <p:cNvSpPr>
            <a:spLocks noGrp="1"/>
          </p:cNvSpPr>
          <p:nvPr>
            <p:ph type="sldNum" sz="quarter" idx="12"/>
          </p:nvPr>
        </p:nvSpPr>
        <p:spPr/>
        <p:txBody>
          <a:bodyPr/>
          <a:lstStyle>
            <a:lvl1pPr>
              <a:defRPr/>
            </a:lvl1pPr>
          </a:lstStyle>
          <a:p>
            <a:fld id="{DA9CFDCD-5885-4E64-8561-C2D292D00426}" type="slidenum">
              <a:rPr lang="en-US" altLang="en-US"/>
              <a:pPr/>
              <a:t>‹#›</a:t>
            </a:fld>
            <a:endParaRPr lang="en-US" altLang="en-US"/>
          </a:p>
        </p:txBody>
      </p:sp>
    </p:spTree>
    <p:extLst>
      <p:ext uri="{BB962C8B-B14F-4D97-AF65-F5344CB8AC3E}">
        <p14:creationId xmlns:p14="http://schemas.microsoft.com/office/powerpoint/2010/main" val="2858256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7D942B1-6EC8-4498-A4B3-9A2FAF5525FC}"/>
              </a:ext>
            </a:extLst>
          </p:cNvPr>
          <p:cNvSpPr>
            <a:spLocks noGrp="1"/>
          </p:cNvSpPr>
          <p:nvPr>
            <p:ph type="dt" sz="half" idx="10"/>
          </p:nvPr>
        </p:nvSpPr>
        <p:spPr/>
        <p:txBody>
          <a:bodyPr/>
          <a:lstStyle>
            <a:lvl1pPr>
              <a:defRPr/>
            </a:lvl1pPr>
          </a:lstStyle>
          <a:p>
            <a:pPr>
              <a:defRPr/>
            </a:pPr>
            <a:fld id="{E1F72D9F-C12E-4FFA-B825-E6E2CBE02096}" type="datetimeFigureOut">
              <a:rPr lang="en-US"/>
              <a:pPr>
                <a:defRPr/>
              </a:pPr>
              <a:t>4/25/2018</a:t>
            </a:fld>
            <a:endParaRPr lang="en-US"/>
          </a:p>
        </p:txBody>
      </p:sp>
      <p:sp>
        <p:nvSpPr>
          <p:cNvPr id="6" name="Footer Placeholder 4">
            <a:extLst>
              <a:ext uri="{FF2B5EF4-FFF2-40B4-BE49-F238E27FC236}">
                <a16:creationId xmlns:a16="http://schemas.microsoft.com/office/drawing/2014/main" id="{CA289000-0F1C-4AD8-AF01-CC8A5D212C8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3EEC7FE-DEC0-43B0-A3C9-5B4AF7E9692B}"/>
              </a:ext>
            </a:extLst>
          </p:cNvPr>
          <p:cNvSpPr>
            <a:spLocks noGrp="1"/>
          </p:cNvSpPr>
          <p:nvPr>
            <p:ph type="sldNum" sz="quarter" idx="12"/>
          </p:nvPr>
        </p:nvSpPr>
        <p:spPr/>
        <p:txBody>
          <a:bodyPr/>
          <a:lstStyle>
            <a:lvl1pPr>
              <a:defRPr/>
            </a:lvl1pPr>
          </a:lstStyle>
          <a:p>
            <a:fld id="{363C848F-1A53-4241-AE43-972E1D2FA11B}" type="slidenum">
              <a:rPr lang="en-US" altLang="en-US"/>
              <a:pPr/>
              <a:t>‹#›</a:t>
            </a:fld>
            <a:endParaRPr lang="en-US" altLang="en-US"/>
          </a:p>
        </p:txBody>
      </p:sp>
    </p:spTree>
    <p:extLst>
      <p:ext uri="{BB962C8B-B14F-4D97-AF65-F5344CB8AC3E}">
        <p14:creationId xmlns:p14="http://schemas.microsoft.com/office/powerpoint/2010/main" val="522423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B66B222-4618-4D32-9090-CD26ABB88AD2}"/>
              </a:ext>
            </a:extLst>
          </p:cNvPr>
          <p:cNvSpPr>
            <a:spLocks noGrp="1"/>
          </p:cNvSpPr>
          <p:nvPr>
            <p:ph type="dt" sz="half" idx="10"/>
          </p:nvPr>
        </p:nvSpPr>
        <p:spPr/>
        <p:txBody>
          <a:bodyPr/>
          <a:lstStyle>
            <a:lvl1pPr>
              <a:defRPr/>
            </a:lvl1pPr>
          </a:lstStyle>
          <a:p>
            <a:pPr>
              <a:defRPr/>
            </a:pPr>
            <a:fld id="{AD83594F-BA28-4C81-9DE3-C50502A7E479}" type="datetimeFigureOut">
              <a:rPr lang="en-US"/>
              <a:pPr>
                <a:defRPr/>
              </a:pPr>
              <a:t>4/25/2018</a:t>
            </a:fld>
            <a:endParaRPr lang="en-US"/>
          </a:p>
        </p:txBody>
      </p:sp>
      <p:sp>
        <p:nvSpPr>
          <p:cNvPr id="8" name="Footer Placeholder 4">
            <a:extLst>
              <a:ext uri="{FF2B5EF4-FFF2-40B4-BE49-F238E27FC236}">
                <a16:creationId xmlns:a16="http://schemas.microsoft.com/office/drawing/2014/main" id="{CD078793-6F05-4D56-A6FE-072E970B642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E434C38-B62D-44B8-9BA0-576708EB20F5}"/>
              </a:ext>
            </a:extLst>
          </p:cNvPr>
          <p:cNvSpPr>
            <a:spLocks noGrp="1"/>
          </p:cNvSpPr>
          <p:nvPr>
            <p:ph type="sldNum" sz="quarter" idx="12"/>
          </p:nvPr>
        </p:nvSpPr>
        <p:spPr/>
        <p:txBody>
          <a:bodyPr/>
          <a:lstStyle>
            <a:lvl1pPr>
              <a:defRPr/>
            </a:lvl1pPr>
          </a:lstStyle>
          <a:p>
            <a:fld id="{24E80362-7159-4D81-9D71-DB843838A7B8}" type="slidenum">
              <a:rPr lang="en-US" altLang="en-US"/>
              <a:pPr/>
              <a:t>‹#›</a:t>
            </a:fld>
            <a:endParaRPr lang="en-US" altLang="en-US"/>
          </a:p>
        </p:txBody>
      </p:sp>
    </p:spTree>
    <p:extLst>
      <p:ext uri="{BB962C8B-B14F-4D97-AF65-F5344CB8AC3E}">
        <p14:creationId xmlns:p14="http://schemas.microsoft.com/office/powerpoint/2010/main" val="3132597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E002AE4-1786-4A94-A8B7-5C594FF5FD06}"/>
              </a:ext>
            </a:extLst>
          </p:cNvPr>
          <p:cNvSpPr>
            <a:spLocks noGrp="1"/>
          </p:cNvSpPr>
          <p:nvPr>
            <p:ph type="dt" sz="half" idx="10"/>
          </p:nvPr>
        </p:nvSpPr>
        <p:spPr/>
        <p:txBody>
          <a:bodyPr/>
          <a:lstStyle>
            <a:lvl1pPr>
              <a:defRPr/>
            </a:lvl1pPr>
          </a:lstStyle>
          <a:p>
            <a:pPr>
              <a:defRPr/>
            </a:pPr>
            <a:fld id="{8BD74A66-00B5-49BE-A4F2-6F94B64F76EE}" type="datetimeFigureOut">
              <a:rPr lang="en-US"/>
              <a:pPr>
                <a:defRPr/>
              </a:pPr>
              <a:t>4/25/2018</a:t>
            </a:fld>
            <a:endParaRPr lang="en-US"/>
          </a:p>
        </p:txBody>
      </p:sp>
      <p:sp>
        <p:nvSpPr>
          <p:cNvPr id="4" name="Footer Placeholder 4">
            <a:extLst>
              <a:ext uri="{FF2B5EF4-FFF2-40B4-BE49-F238E27FC236}">
                <a16:creationId xmlns:a16="http://schemas.microsoft.com/office/drawing/2014/main" id="{BDF60215-12D4-44F9-8E50-33646F4D892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DCC2F6E-E347-4F6B-BACE-62325E720DBD}"/>
              </a:ext>
            </a:extLst>
          </p:cNvPr>
          <p:cNvSpPr>
            <a:spLocks noGrp="1"/>
          </p:cNvSpPr>
          <p:nvPr>
            <p:ph type="sldNum" sz="quarter" idx="12"/>
          </p:nvPr>
        </p:nvSpPr>
        <p:spPr/>
        <p:txBody>
          <a:bodyPr/>
          <a:lstStyle>
            <a:lvl1pPr>
              <a:defRPr/>
            </a:lvl1pPr>
          </a:lstStyle>
          <a:p>
            <a:fld id="{7E91B82E-2E4D-4A5E-B4FA-DB8DC4228681}" type="slidenum">
              <a:rPr lang="en-US" altLang="en-US"/>
              <a:pPr/>
              <a:t>‹#›</a:t>
            </a:fld>
            <a:endParaRPr lang="en-US" altLang="en-US"/>
          </a:p>
        </p:txBody>
      </p:sp>
    </p:spTree>
    <p:extLst>
      <p:ext uri="{BB962C8B-B14F-4D97-AF65-F5344CB8AC3E}">
        <p14:creationId xmlns:p14="http://schemas.microsoft.com/office/powerpoint/2010/main" val="9281129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1377003-A732-4939-9BE6-37910E130B64}"/>
              </a:ext>
            </a:extLst>
          </p:cNvPr>
          <p:cNvSpPr>
            <a:spLocks noGrp="1"/>
          </p:cNvSpPr>
          <p:nvPr>
            <p:ph type="dt" sz="half" idx="10"/>
          </p:nvPr>
        </p:nvSpPr>
        <p:spPr/>
        <p:txBody>
          <a:bodyPr/>
          <a:lstStyle>
            <a:lvl1pPr>
              <a:defRPr/>
            </a:lvl1pPr>
          </a:lstStyle>
          <a:p>
            <a:pPr>
              <a:defRPr/>
            </a:pPr>
            <a:fld id="{4696B836-7048-4E75-AE7F-14A859E3ED6A}" type="datetimeFigureOut">
              <a:rPr lang="en-US"/>
              <a:pPr>
                <a:defRPr/>
              </a:pPr>
              <a:t>4/25/2018</a:t>
            </a:fld>
            <a:endParaRPr lang="en-US"/>
          </a:p>
        </p:txBody>
      </p:sp>
      <p:sp>
        <p:nvSpPr>
          <p:cNvPr id="3" name="Footer Placeholder 4">
            <a:extLst>
              <a:ext uri="{FF2B5EF4-FFF2-40B4-BE49-F238E27FC236}">
                <a16:creationId xmlns:a16="http://schemas.microsoft.com/office/drawing/2014/main" id="{EABAAABC-666D-419C-9AB9-6C24C8C4DCB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A82E13F-419A-4967-AD7F-50AC7B7129D6}"/>
              </a:ext>
            </a:extLst>
          </p:cNvPr>
          <p:cNvSpPr>
            <a:spLocks noGrp="1"/>
          </p:cNvSpPr>
          <p:nvPr>
            <p:ph type="sldNum" sz="quarter" idx="12"/>
          </p:nvPr>
        </p:nvSpPr>
        <p:spPr/>
        <p:txBody>
          <a:bodyPr/>
          <a:lstStyle>
            <a:lvl1pPr>
              <a:defRPr/>
            </a:lvl1pPr>
          </a:lstStyle>
          <a:p>
            <a:fld id="{577902CF-014A-497C-AEB0-52D270277883}" type="slidenum">
              <a:rPr lang="en-US" altLang="en-US"/>
              <a:pPr/>
              <a:t>‹#›</a:t>
            </a:fld>
            <a:endParaRPr lang="en-US" altLang="en-US"/>
          </a:p>
        </p:txBody>
      </p:sp>
    </p:spTree>
    <p:extLst>
      <p:ext uri="{BB962C8B-B14F-4D97-AF65-F5344CB8AC3E}">
        <p14:creationId xmlns:p14="http://schemas.microsoft.com/office/powerpoint/2010/main" val="15297557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3DEAE45-89B3-4A3B-8355-AFC096A46883}"/>
              </a:ext>
            </a:extLst>
          </p:cNvPr>
          <p:cNvSpPr>
            <a:spLocks noGrp="1"/>
          </p:cNvSpPr>
          <p:nvPr>
            <p:ph type="dt" sz="half" idx="10"/>
          </p:nvPr>
        </p:nvSpPr>
        <p:spPr/>
        <p:txBody>
          <a:bodyPr/>
          <a:lstStyle>
            <a:lvl1pPr>
              <a:defRPr/>
            </a:lvl1pPr>
          </a:lstStyle>
          <a:p>
            <a:pPr>
              <a:defRPr/>
            </a:pPr>
            <a:fld id="{8DF1BC12-F12D-43C4-B14C-E536F8D4DE53}" type="datetimeFigureOut">
              <a:rPr lang="en-US"/>
              <a:pPr>
                <a:defRPr/>
              </a:pPr>
              <a:t>4/25/2018</a:t>
            </a:fld>
            <a:endParaRPr lang="en-US"/>
          </a:p>
        </p:txBody>
      </p:sp>
      <p:sp>
        <p:nvSpPr>
          <p:cNvPr id="6" name="Footer Placeholder 4">
            <a:extLst>
              <a:ext uri="{FF2B5EF4-FFF2-40B4-BE49-F238E27FC236}">
                <a16:creationId xmlns:a16="http://schemas.microsoft.com/office/drawing/2014/main" id="{78BEA511-6937-4D0E-B699-5F37F271804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0670980-0E89-49D3-B1E2-ECDD21C7639D}"/>
              </a:ext>
            </a:extLst>
          </p:cNvPr>
          <p:cNvSpPr>
            <a:spLocks noGrp="1"/>
          </p:cNvSpPr>
          <p:nvPr>
            <p:ph type="sldNum" sz="quarter" idx="12"/>
          </p:nvPr>
        </p:nvSpPr>
        <p:spPr/>
        <p:txBody>
          <a:bodyPr/>
          <a:lstStyle>
            <a:lvl1pPr>
              <a:defRPr/>
            </a:lvl1pPr>
          </a:lstStyle>
          <a:p>
            <a:fld id="{832A45B9-91B7-482B-AFFC-475D740D16B0}" type="slidenum">
              <a:rPr lang="en-US" altLang="en-US"/>
              <a:pPr/>
              <a:t>‹#›</a:t>
            </a:fld>
            <a:endParaRPr lang="en-US" altLang="en-US"/>
          </a:p>
        </p:txBody>
      </p:sp>
    </p:spTree>
    <p:extLst>
      <p:ext uri="{BB962C8B-B14F-4D97-AF65-F5344CB8AC3E}">
        <p14:creationId xmlns:p14="http://schemas.microsoft.com/office/powerpoint/2010/main" val="2063220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36F1A28-E6E8-4624-834E-85E24408E04C}"/>
              </a:ext>
            </a:extLst>
          </p:cNvPr>
          <p:cNvSpPr>
            <a:spLocks noGrp="1"/>
          </p:cNvSpPr>
          <p:nvPr>
            <p:ph type="dt" sz="half" idx="10"/>
          </p:nvPr>
        </p:nvSpPr>
        <p:spPr/>
        <p:txBody>
          <a:bodyPr/>
          <a:lstStyle>
            <a:lvl1pPr>
              <a:defRPr/>
            </a:lvl1pPr>
          </a:lstStyle>
          <a:p>
            <a:pPr>
              <a:defRPr/>
            </a:pPr>
            <a:fld id="{5EDB1CE6-275F-409A-AF91-132323149A8B}" type="datetimeFigureOut">
              <a:rPr lang="en-US"/>
              <a:pPr>
                <a:defRPr/>
              </a:pPr>
              <a:t>4/25/2018</a:t>
            </a:fld>
            <a:endParaRPr lang="en-US"/>
          </a:p>
        </p:txBody>
      </p:sp>
      <p:sp>
        <p:nvSpPr>
          <p:cNvPr id="6" name="Footer Placeholder 4">
            <a:extLst>
              <a:ext uri="{FF2B5EF4-FFF2-40B4-BE49-F238E27FC236}">
                <a16:creationId xmlns:a16="http://schemas.microsoft.com/office/drawing/2014/main" id="{2F4B7699-1482-4E92-86A8-B2B7167D970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B13F047-A1DD-4C98-B436-28BF2DC0F23B}"/>
              </a:ext>
            </a:extLst>
          </p:cNvPr>
          <p:cNvSpPr>
            <a:spLocks noGrp="1"/>
          </p:cNvSpPr>
          <p:nvPr>
            <p:ph type="sldNum" sz="quarter" idx="12"/>
          </p:nvPr>
        </p:nvSpPr>
        <p:spPr/>
        <p:txBody>
          <a:bodyPr/>
          <a:lstStyle>
            <a:lvl1pPr>
              <a:defRPr/>
            </a:lvl1pPr>
          </a:lstStyle>
          <a:p>
            <a:fld id="{9869EE34-D191-4320-AA46-DAA3C1B460F2}" type="slidenum">
              <a:rPr lang="en-US" altLang="en-US"/>
              <a:pPr/>
              <a:t>‹#›</a:t>
            </a:fld>
            <a:endParaRPr lang="en-US" altLang="en-US"/>
          </a:p>
        </p:txBody>
      </p:sp>
    </p:spTree>
    <p:extLst>
      <p:ext uri="{BB962C8B-B14F-4D97-AF65-F5344CB8AC3E}">
        <p14:creationId xmlns:p14="http://schemas.microsoft.com/office/powerpoint/2010/main" val="36443825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EF5517-031D-4580-9B19-B372686DA73E}"/>
              </a:ext>
            </a:extLst>
          </p:cNvPr>
          <p:cNvSpPr>
            <a:spLocks noGrp="1"/>
          </p:cNvSpPr>
          <p:nvPr>
            <p:ph type="dt" sz="half" idx="10"/>
          </p:nvPr>
        </p:nvSpPr>
        <p:spPr/>
        <p:txBody>
          <a:bodyPr/>
          <a:lstStyle>
            <a:lvl1pPr>
              <a:defRPr/>
            </a:lvl1pPr>
          </a:lstStyle>
          <a:p>
            <a:pPr>
              <a:defRPr/>
            </a:pPr>
            <a:fld id="{8E3075E9-0DB1-422E-9B3D-60B3F19B8D78}" type="datetimeFigureOut">
              <a:rPr lang="en-US"/>
              <a:pPr>
                <a:defRPr/>
              </a:pPr>
              <a:t>4/25/2018</a:t>
            </a:fld>
            <a:endParaRPr lang="en-US"/>
          </a:p>
        </p:txBody>
      </p:sp>
      <p:sp>
        <p:nvSpPr>
          <p:cNvPr id="5" name="Footer Placeholder 4">
            <a:extLst>
              <a:ext uri="{FF2B5EF4-FFF2-40B4-BE49-F238E27FC236}">
                <a16:creationId xmlns:a16="http://schemas.microsoft.com/office/drawing/2014/main" id="{FD443454-FE85-448F-AFAC-F799A83BDB5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E669805-7F5D-47D7-A238-BE13EB302B89}"/>
              </a:ext>
            </a:extLst>
          </p:cNvPr>
          <p:cNvSpPr>
            <a:spLocks noGrp="1"/>
          </p:cNvSpPr>
          <p:nvPr>
            <p:ph type="sldNum" sz="quarter" idx="12"/>
          </p:nvPr>
        </p:nvSpPr>
        <p:spPr/>
        <p:txBody>
          <a:bodyPr/>
          <a:lstStyle>
            <a:lvl1pPr>
              <a:defRPr/>
            </a:lvl1pPr>
          </a:lstStyle>
          <a:p>
            <a:fld id="{D2B31F37-AC8B-4A2A-8AB6-2AF1B7F94607}" type="slidenum">
              <a:rPr lang="en-US" altLang="en-US"/>
              <a:pPr/>
              <a:t>‹#›</a:t>
            </a:fld>
            <a:endParaRPr lang="en-US" altLang="en-US"/>
          </a:p>
        </p:txBody>
      </p:sp>
    </p:spTree>
    <p:extLst>
      <p:ext uri="{BB962C8B-B14F-4D97-AF65-F5344CB8AC3E}">
        <p14:creationId xmlns:p14="http://schemas.microsoft.com/office/powerpoint/2010/main" val="550454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8C970-3B98-4DE6-B1BA-4356B1301951}"/>
              </a:ext>
            </a:extLst>
          </p:cNvPr>
          <p:cNvSpPr>
            <a:spLocks noGrp="1"/>
          </p:cNvSpPr>
          <p:nvPr>
            <p:ph type="dt" sz="half" idx="10"/>
          </p:nvPr>
        </p:nvSpPr>
        <p:spPr/>
        <p:txBody>
          <a:bodyPr/>
          <a:lstStyle>
            <a:lvl1pPr>
              <a:defRPr/>
            </a:lvl1pPr>
          </a:lstStyle>
          <a:p>
            <a:pPr>
              <a:defRPr/>
            </a:pPr>
            <a:fld id="{974507B1-8391-4828-8E97-D7B62803E141}" type="datetimeFigureOut">
              <a:rPr lang="en-US"/>
              <a:pPr>
                <a:defRPr/>
              </a:pPr>
              <a:t>4/25/2018</a:t>
            </a:fld>
            <a:endParaRPr lang="en-US"/>
          </a:p>
        </p:txBody>
      </p:sp>
      <p:sp>
        <p:nvSpPr>
          <p:cNvPr id="5" name="Footer Placeholder 4">
            <a:extLst>
              <a:ext uri="{FF2B5EF4-FFF2-40B4-BE49-F238E27FC236}">
                <a16:creationId xmlns:a16="http://schemas.microsoft.com/office/drawing/2014/main" id="{F206064F-2CDB-4E7E-AD72-83134865493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7866B92-A66F-4652-8A6F-BE007BA2032F}"/>
              </a:ext>
            </a:extLst>
          </p:cNvPr>
          <p:cNvSpPr>
            <a:spLocks noGrp="1"/>
          </p:cNvSpPr>
          <p:nvPr>
            <p:ph type="sldNum" sz="quarter" idx="12"/>
          </p:nvPr>
        </p:nvSpPr>
        <p:spPr/>
        <p:txBody>
          <a:bodyPr/>
          <a:lstStyle>
            <a:lvl1pPr>
              <a:defRPr/>
            </a:lvl1pPr>
          </a:lstStyle>
          <a:p>
            <a:fld id="{FAA09798-91D8-45CD-963A-CDA302751D42}" type="slidenum">
              <a:rPr lang="en-US" altLang="en-US"/>
              <a:pPr/>
              <a:t>‹#›</a:t>
            </a:fld>
            <a:endParaRPr lang="en-US" altLang="en-US"/>
          </a:p>
        </p:txBody>
      </p:sp>
    </p:spTree>
    <p:extLst>
      <p:ext uri="{BB962C8B-B14F-4D97-AF65-F5344CB8AC3E}">
        <p14:creationId xmlns:p14="http://schemas.microsoft.com/office/powerpoint/2010/main" val="3239794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DD4DA-92DE-488D-AD36-69B2013CB02B}"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380B2-A75E-4DA0-892D-7E3C59EF08F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095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2DD4DA-92DE-488D-AD36-69B2013CB02B}" type="datetimeFigureOut">
              <a:rPr lang="en-IN" smtClean="0"/>
              <a:t>25-04-2018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380B2-A75E-4DA0-892D-7E3C59EF08FE}" type="slidenum">
              <a:rPr lang="en-IN" smtClean="0"/>
              <a:t>‹#›</a:t>
            </a:fld>
            <a:endParaRPr lang="en-IN"/>
          </a:p>
        </p:txBody>
      </p:sp>
    </p:spTree>
    <p:extLst>
      <p:ext uri="{BB962C8B-B14F-4D97-AF65-F5344CB8AC3E}">
        <p14:creationId xmlns:p14="http://schemas.microsoft.com/office/powerpoint/2010/main" val="179658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2DD4DA-92DE-488D-AD36-69B2013CB02B}" type="datetimeFigureOut">
              <a:rPr lang="en-IN" smtClean="0"/>
              <a:t>25-04-2018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3380B2-A75E-4DA0-892D-7E3C59EF08F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44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2DD4DA-92DE-488D-AD36-69B2013CB02B}" type="datetimeFigureOut">
              <a:rPr lang="en-IN" smtClean="0"/>
              <a:t>25-04-2018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3380B2-A75E-4DA0-892D-7E3C59EF08F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6566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DD4DA-92DE-488D-AD36-69B2013CB02B}" type="datetimeFigureOut">
              <a:rPr lang="en-IN" smtClean="0"/>
              <a:t>25-04-2018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3380B2-A75E-4DA0-892D-7E3C59EF08FE}" type="slidenum">
              <a:rPr lang="en-IN" smtClean="0"/>
              <a:t>‹#›</a:t>
            </a:fld>
            <a:endParaRPr lang="en-IN"/>
          </a:p>
        </p:txBody>
      </p:sp>
    </p:spTree>
    <p:extLst>
      <p:ext uri="{BB962C8B-B14F-4D97-AF65-F5344CB8AC3E}">
        <p14:creationId xmlns:p14="http://schemas.microsoft.com/office/powerpoint/2010/main" val="301257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2DD4DA-92DE-488D-AD36-69B2013CB02B}" type="datetimeFigureOut">
              <a:rPr lang="en-IN" smtClean="0"/>
              <a:t>25-04-2018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380B2-A75E-4DA0-892D-7E3C59EF08F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389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2DD4DA-92DE-488D-AD36-69B2013CB02B}" type="datetimeFigureOut">
              <a:rPr lang="en-IN" smtClean="0"/>
              <a:t>25-04-2018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380B2-A75E-4DA0-892D-7E3C59EF08FE}" type="slidenum">
              <a:rPr lang="en-IN" smtClean="0"/>
              <a:t>‹#›</a:t>
            </a:fld>
            <a:endParaRPr lang="en-IN"/>
          </a:p>
        </p:txBody>
      </p:sp>
    </p:spTree>
    <p:extLst>
      <p:ext uri="{BB962C8B-B14F-4D97-AF65-F5344CB8AC3E}">
        <p14:creationId xmlns:p14="http://schemas.microsoft.com/office/powerpoint/2010/main" val="411548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2DD4DA-92DE-488D-AD36-69B2013CB02B}" type="datetimeFigureOut">
              <a:rPr lang="en-IN" smtClean="0"/>
              <a:t>25-04-2018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3380B2-A75E-4DA0-892D-7E3C59EF08FE}" type="slidenum">
              <a:rPr lang="en-IN" smtClean="0"/>
              <a:t>‹#›</a:t>
            </a:fld>
            <a:endParaRPr lang="en-IN"/>
          </a:p>
        </p:txBody>
      </p:sp>
    </p:spTree>
    <p:extLst>
      <p:ext uri="{BB962C8B-B14F-4D97-AF65-F5344CB8AC3E}">
        <p14:creationId xmlns:p14="http://schemas.microsoft.com/office/powerpoint/2010/main" val="4556109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9340C2A-AC61-459F-85DB-9FF7DAC373B4}"/>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69FE875-304F-4260-BACA-BF81E91BEC95}"/>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CF6AEE3-277F-42A0-9FD4-1C814CD9E0A8}"/>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A582FBAF-8F78-40A8-A5CA-B0C582128C9A}" type="datetimeFigureOut">
              <a:rPr lang="en-US"/>
              <a:pPr>
                <a:defRPr/>
              </a:pPr>
              <a:t>4/25/2018</a:t>
            </a:fld>
            <a:endParaRPr lang="en-US"/>
          </a:p>
        </p:txBody>
      </p:sp>
      <p:sp>
        <p:nvSpPr>
          <p:cNvPr id="5" name="Footer Placeholder 4">
            <a:extLst>
              <a:ext uri="{FF2B5EF4-FFF2-40B4-BE49-F238E27FC236}">
                <a16:creationId xmlns:a16="http://schemas.microsoft.com/office/drawing/2014/main" id="{76853535-F7E2-453C-9DC2-3CBEB8930E48}"/>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1705E3A3-CAA4-40E2-81E1-513CA8BF95C0}"/>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EE53A345-C606-4426-A50C-CFE7CF7FD4B5}" type="slidenum">
              <a:rPr lang="en-US" altLang="en-US"/>
              <a:pPr/>
              <a:t>‹#›</a:t>
            </a:fld>
            <a:endParaRPr lang="en-US" altLang="en-US"/>
          </a:p>
        </p:txBody>
      </p:sp>
    </p:spTree>
    <p:extLst>
      <p:ext uri="{BB962C8B-B14F-4D97-AF65-F5344CB8AC3E}">
        <p14:creationId xmlns:p14="http://schemas.microsoft.com/office/powerpoint/2010/main" val="27306274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BED7-E498-476B-8572-F626EC148FAD}"/>
              </a:ext>
            </a:extLst>
          </p:cNvPr>
          <p:cNvSpPr>
            <a:spLocks noGrp="1"/>
          </p:cNvSpPr>
          <p:nvPr>
            <p:ph type="title"/>
          </p:nvPr>
        </p:nvSpPr>
        <p:spPr>
          <a:xfrm>
            <a:off x="1154954" y="947919"/>
            <a:ext cx="8761413" cy="1964093"/>
          </a:xfrm>
        </p:spPr>
        <p:txBody>
          <a:bodyPr/>
          <a:lstStyle/>
          <a:p>
            <a:pPr algn="ctr"/>
            <a:r>
              <a:rPr lang="en-IN" b="1" dirty="0"/>
              <a:t>UNIT-V</a:t>
            </a:r>
          </a:p>
        </p:txBody>
      </p:sp>
      <p:sp>
        <p:nvSpPr>
          <p:cNvPr id="3" name="Content Placeholder 2">
            <a:extLst>
              <a:ext uri="{FF2B5EF4-FFF2-40B4-BE49-F238E27FC236}">
                <a16:creationId xmlns:a16="http://schemas.microsoft.com/office/drawing/2014/main" id="{F332116E-39B4-422F-AB77-290980BFDF3B}"/>
              </a:ext>
            </a:extLst>
          </p:cNvPr>
          <p:cNvSpPr>
            <a:spLocks noGrp="1"/>
          </p:cNvSpPr>
          <p:nvPr>
            <p:ph idx="1"/>
          </p:nvPr>
        </p:nvSpPr>
        <p:spPr/>
        <p:txBody>
          <a:bodyPr>
            <a:normAutofit/>
          </a:bodyPr>
          <a:lstStyle/>
          <a:p>
            <a:r>
              <a:rPr lang="en-IN" sz="7200" b="1" dirty="0"/>
              <a:t>Data Link Layer</a:t>
            </a:r>
          </a:p>
        </p:txBody>
      </p:sp>
    </p:spTree>
    <p:extLst>
      <p:ext uri="{BB962C8B-B14F-4D97-AF65-F5344CB8AC3E}">
        <p14:creationId xmlns:p14="http://schemas.microsoft.com/office/powerpoint/2010/main" val="3325379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50CC-3CA3-467D-8BFC-2705D7B244E8}"/>
              </a:ext>
            </a:extLst>
          </p:cNvPr>
          <p:cNvSpPr>
            <a:spLocks noGrp="1"/>
          </p:cNvSpPr>
          <p:nvPr>
            <p:ph type="title"/>
          </p:nvPr>
        </p:nvSpPr>
        <p:spPr/>
        <p:txBody>
          <a:bodyPr/>
          <a:lstStyle/>
          <a:p>
            <a:r>
              <a:rPr lang="en-IN" dirty="0"/>
              <a:t>SINGLE BIT ERROR</a:t>
            </a:r>
          </a:p>
        </p:txBody>
      </p:sp>
      <p:pic>
        <p:nvPicPr>
          <p:cNvPr id="4" name="Content Placeholder 3">
            <a:extLst>
              <a:ext uri="{FF2B5EF4-FFF2-40B4-BE49-F238E27FC236}">
                <a16:creationId xmlns:a16="http://schemas.microsoft.com/office/drawing/2014/main" id="{8406B9E4-0930-43E3-B1E9-E620F36037F1}"/>
              </a:ext>
            </a:extLst>
          </p:cNvPr>
          <p:cNvPicPr>
            <a:picLocks noGrp="1" noChangeAspect="1"/>
          </p:cNvPicPr>
          <p:nvPr>
            <p:ph idx="1"/>
          </p:nvPr>
        </p:nvPicPr>
        <p:blipFill>
          <a:blip r:embed="rId2"/>
          <a:stretch>
            <a:fillRect/>
          </a:stretch>
        </p:blipFill>
        <p:spPr>
          <a:xfrm>
            <a:off x="1672968" y="3216570"/>
            <a:ext cx="8846063" cy="1999661"/>
          </a:xfrm>
          <a:prstGeom prst="rect">
            <a:avLst/>
          </a:prstGeom>
        </p:spPr>
      </p:pic>
    </p:spTree>
    <p:extLst>
      <p:ext uri="{BB962C8B-B14F-4D97-AF65-F5344CB8AC3E}">
        <p14:creationId xmlns:p14="http://schemas.microsoft.com/office/powerpoint/2010/main" val="19107721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555F9466-D778-4488-BB94-34EF50EDEC53}"/>
              </a:ext>
            </a:extLst>
          </p:cNvPr>
          <p:cNvSpPr>
            <a:spLocks noGrp="1"/>
          </p:cNvSpPr>
          <p:nvPr>
            <p:ph type="title"/>
          </p:nvPr>
        </p:nvSpPr>
        <p:spPr>
          <a:xfrm>
            <a:off x="1981200" y="152400"/>
            <a:ext cx="7467600" cy="533400"/>
          </a:xfrm>
        </p:spPr>
        <p:txBody>
          <a:bodyPr/>
          <a:lstStyle/>
          <a:p>
            <a:pPr eaLnBrk="1" hangingPunct="1"/>
            <a:r>
              <a:rPr lang="en-US" altLang="en-US" sz="3600"/>
              <a:t>Go-Back-N ARQ, normal operation</a:t>
            </a:r>
          </a:p>
        </p:txBody>
      </p:sp>
      <p:pic>
        <p:nvPicPr>
          <p:cNvPr id="18435" name="Picture 10">
            <a:extLst>
              <a:ext uri="{FF2B5EF4-FFF2-40B4-BE49-F238E27FC236}">
                <a16:creationId xmlns:a16="http://schemas.microsoft.com/office/drawing/2014/main" id="{6F5A6982-9BF1-411E-9FC9-93D8DAC54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133600"/>
            <a:ext cx="66294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Content Placeholder 2">
            <a:extLst>
              <a:ext uri="{FF2B5EF4-FFF2-40B4-BE49-F238E27FC236}">
                <a16:creationId xmlns:a16="http://schemas.microsoft.com/office/drawing/2014/main" id="{806C7AD5-27CF-42D1-B605-88691D9B692F}"/>
              </a:ext>
            </a:extLst>
          </p:cNvPr>
          <p:cNvSpPr txBox="1">
            <a:spLocks/>
          </p:cNvSpPr>
          <p:nvPr/>
        </p:nvSpPr>
        <p:spPr bwMode="auto">
          <a:xfrm>
            <a:off x="1981200" y="762000"/>
            <a:ext cx="76962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The sender keeps track of the outstanding frames and updates the variables and windows as the ACKs arrive. </a:t>
            </a:r>
          </a:p>
        </p:txBody>
      </p:sp>
    </p:spTree>
    <p:extLst>
      <p:ext uri="{BB962C8B-B14F-4D97-AF65-F5344CB8AC3E}">
        <p14:creationId xmlns:p14="http://schemas.microsoft.com/office/powerpoint/2010/main" val="958220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74986F96-60F1-4B41-807B-6D09B8BC7E3D}"/>
              </a:ext>
            </a:extLst>
          </p:cNvPr>
          <p:cNvSpPr>
            <a:spLocks noGrp="1"/>
          </p:cNvSpPr>
          <p:nvPr>
            <p:ph type="title"/>
          </p:nvPr>
        </p:nvSpPr>
        <p:spPr>
          <a:xfrm>
            <a:off x="1981200" y="152400"/>
            <a:ext cx="5562600" cy="609600"/>
          </a:xfrm>
        </p:spPr>
        <p:txBody>
          <a:bodyPr/>
          <a:lstStyle/>
          <a:p>
            <a:pPr eaLnBrk="1" hangingPunct="1"/>
            <a:r>
              <a:rPr lang="en-US" altLang="en-US" sz="3600"/>
              <a:t>Go-Back-N ARQ, lost frame</a:t>
            </a:r>
          </a:p>
        </p:txBody>
      </p:sp>
      <p:sp>
        <p:nvSpPr>
          <p:cNvPr id="19459" name="Content Placeholder 2">
            <a:extLst>
              <a:ext uri="{FF2B5EF4-FFF2-40B4-BE49-F238E27FC236}">
                <a16:creationId xmlns:a16="http://schemas.microsoft.com/office/drawing/2014/main" id="{0C57B7E7-446B-4FA9-A562-D51DEF8824EE}"/>
              </a:ext>
            </a:extLst>
          </p:cNvPr>
          <p:cNvSpPr txBox="1">
            <a:spLocks/>
          </p:cNvSpPr>
          <p:nvPr/>
        </p:nvSpPr>
        <p:spPr bwMode="auto">
          <a:xfrm>
            <a:off x="7772400" y="609600"/>
            <a:ext cx="2667000" cy="609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Frame 2 is lost</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When the receiver receives frame 3, it discards frame 3 as it is expecting frame 2 (according to window).</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After the timer for frame 2 expires at the sender site, the sender sends frame 2 and 3. (go back to 2)</a:t>
            </a:r>
          </a:p>
        </p:txBody>
      </p:sp>
      <p:pic>
        <p:nvPicPr>
          <p:cNvPr id="19460" name="Picture 10">
            <a:extLst>
              <a:ext uri="{FF2B5EF4-FFF2-40B4-BE49-F238E27FC236}">
                <a16:creationId xmlns:a16="http://schemas.microsoft.com/office/drawing/2014/main" id="{97C92BE1-BB9F-4F07-81AF-7255C7C34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6" y="838200"/>
            <a:ext cx="6143625"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344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FA7E2F6-BF30-4FFC-8C57-C11826CBFCC5}"/>
              </a:ext>
            </a:extLst>
          </p:cNvPr>
          <p:cNvSpPr>
            <a:spLocks noGrp="1"/>
          </p:cNvSpPr>
          <p:nvPr>
            <p:ph type="title"/>
          </p:nvPr>
        </p:nvSpPr>
        <p:spPr>
          <a:xfrm>
            <a:off x="1828800" y="304800"/>
            <a:ext cx="8686800" cy="609600"/>
          </a:xfrm>
        </p:spPr>
        <p:txBody>
          <a:bodyPr/>
          <a:lstStyle/>
          <a:p>
            <a:pPr eaLnBrk="1" hangingPunct="1"/>
            <a:r>
              <a:rPr lang="en-US" altLang="en-US" sz="3600"/>
              <a:t>Go-Back-N ARQ, damaged/lost/delayed ACK</a:t>
            </a:r>
          </a:p>
        </p:txBody>
      </p:sp>
      <p:sp>
        <p:nvSpPr>
          <p:cNvPr id="20483" name="Content Placeholder 2">
            <a:extLst>
              <a:ext uri="{FF2B5EF4-FFF2-40B4-BE49-F238E27FC236}">
                <a16:creationId xmlns:a16="http://schemas.microsoft.com/office/drawing/2014/main" id="{AE6E9864-357D-4188-A8D3-9785C1EAE870}"/>
              </a:ext>
            </a:extLst>
          </p:cNvPr>
          <p:cNvSpPr txBox="1">
            <a:spLocks/>
          </p:cNvSpPr>
          <p:nvPr/>
        </p:nvSpPr>
        <p:spPr bwMode="auto">
          <a:xfrm>
            <a:off x="2362200" y="1371600"/>
            <a:ext cx="762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an ACK is damaged/lost, we can have two situations:</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the next ACK arrives before the expiration of any timer, there is no need for retransmission of frames because ACKs are cumulative in this protocol.</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ACK1, ACK2, and ACk3 are lost, ACK4 covers them if it arrives before the timer expires.</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ACK4 arrives after time-out, the last frame and all the frames after that are resent.</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Receiver never resends an ACK.</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A delayed ACK also triggers the resending of frames</a:t>
            </a:r>
          </a:p>
        </p:txBody>
      </p:sp>
    </p:spTree>
    <p:extLst>
      <p:ext uri="{BB962C8B-B14F-4D97-AF65-F5344CB8AC3E}">
        <p14:creationId xmlns:p14="http://schemas.microsoft.com/office/powerpoint/2010/main" val="1619305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C6F623E-5797-42D9-900E-791940052D56}"/>
              </a:ext>
            </a:extLst>
          </p:cNvPr>
          <p:cNvSpPr>
            <a:spLocks noGrp="1"/>
          </p:cNvSpPr>
          <p:nvPr>
            <p:ph type="title"/>
          </p:nvPr>
        </p:nvSpPr>
        <p:spPr>
          <a:xfrm>
            <a:off x="1981200" y="152400"/>
            <a:ext cx="7467600" cy="457200"/>
          </a:xfrm>
        </p:spPr>
        <p:txBody>
          <a:bodyPr/>
          <a:lstStyle/>
          <a:p>
            <a:pPr eaLnBrk="1" hangingPunct="1"/>
            <a:r>
              <a:rPr lang="en-US" altLang="en-US" sz="3600"/>
              <a:t>Go-Back-N ARQ, sender window size</a:t>
            </a:r>
          </a:p>
        </p:txBody>
      </p:sp>
      <p:sp>
        <p:nvSpPr>
          <p:cNvPr id="21507" name="Content Placeholder 2">
            <a:extLst>
              <a:ext uri="{FF2B5EF4-FFF2-40B4-BE49-F238E27FC236}">
                <a16:creationId xmlns:a16="http://schemas.microsoft.com/office/drawing/2014/main" id="{D307BAA5-A7B2-438E-897C-9352D5AA84EE}"/>
              </a:ext>
            </a:extLst>
          </p:cNvPr>
          <p:cNvSpPr txBox="1">
            <a:spLocks/>
          </p:cNvSpPr>
          <p:nvPr/>
        </p:nvSpPr>
        <p:spPr bwMode="auto">
          <a:xfrm>
            <a:off x="1828800" y="685800"/>
            <a:ext cx="8610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Size of the sender window must be less than 2 </a:t>
            </a:r>
            <a:r>
              <a:rPr lang="en-US" altLang="en-US" sz="2400" baseline="30000">
                <a:solidFill>
                  <a:prstClr val="black"/>
                </a:solidFill>
                <a:latin typeface="Calibri" panose="020F0502020204030204" pitchFamily="34" charset="0"/>
              </a:rPr>
              <a:t>m</a:t>
            </a:r>
            <a:r>
              <a:rPr lang="en-US" altLang="en-US" sz="2400">
                <a:solidFill>
                  <a:prstClr val="black"/>
                </a:solidFill>
                <a:latin typeface="Calibri" panose="020F0502020204030204" pitchFamily="34" charset="0"/>
              </a:rPr>
              <a:t>. Size of the receiver is always 1. If m = 2, window size = 2 </a:t>
            </a:r>
            <a:r>
              <a:rPr lang="en-US" altLang="en-US" sz="2400" baseline="30000">
                <a:solidFill>
                  <a:prstClr val="black"/>
                </a:solidFill>
                <a:latin typeface="Calibri" panose="020F0502020204030204" pitchFamily="34" charset="0"/>
              </a:rPr>
              <a:t>m</a:t>
            </a:r>
            <a:r>
              <a:rPr lang="en-US" altLang="en-US" sz="2400">
                <a:solidFill>
                  <a:prstClr val="black"/>
                </a:solidFill>
                <a:latin typeface="Calibri" panose="020F0502020204030204" pitchFamily="34" charset="0"/>
              </a:rPr>
              <a:t> – 1 = 3. </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Fig compares a window size of 3 and 4.</a:t>
            </a:r>
          </a:p>
        </p:txBody>
      </p:sp>
      <p:pic>
        <p:nvPicPr>
          <p:cNvPr id="21508" name="Picture 10">
            <a:extLst>
              <a:ext uri="{FF2B5EF4-FFF2-40B4-BE49-F238E27FC236}">
                <a16:creationId xmlns:a16="http://schemas.microsoft.com/office/drawing/2014/main" id="{696BEA20-65A5-41C2-8B53-CC9D0C499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057401"/>
            <a:ext cx="7496175"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Content Placeholder 2">
            <a:extLst>
              <a:ext uri="{FF2B5EF4-FFF2-40B4-BE49-F238E27FC236}">
                <a16:creationId xmlns:a16="http://schemas.microsoft.com/office/drawing/2014/main" id="{DCA58BE7-94A6-408F-A1F8-031EE3440910}"/>
              </a:ext>
            </a:extLst>
          </p:cNvPr>
          <p:cNvSpPr txBox="1">
            <a:spLocks/>
          </p:cNvSpPr>
          <p:nvPr/>
        </p:nvSpPr>
        <p:spPr bwMode="auto">
          <a:xfrm>
            <a:off x="9525000" y="5181600"/>
            <a:ext cx="1066800" cy="1447800"/>
          </a:xfrm>
          <a:prstGeom prst="rect">
            <a:avLst/>
          </a:prstGeom>
          <a:solidFill>
            <a:srgbClr val="FFFF00"/>
          </a:solidFill>
          <a:ln w="9525">
            <a:solidFill>
              <a:schemeClr val="tx1"/>
            </a:solidFill>
            <a:miter lim="800000"/>
            <a:headEnd/>
            <a:tailEnd/>
          </a:ln>
        </p:spPr>
        <p:txBody>
          <a:bodyPr/>
          <a:lstStyle>
            <a:lvl1pPr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pPr>
            <a:r>
              <a:rPr lang="en-US" altLang="en-US" sz="1600">
                <a:solidFill>
                  <a:prstClr val="black"/>
                </a:solidFill>
                <a:latin typeface="Calibri" panose="020F0502020204030204" pitchFamily="34" charset="0"/>
              </a:rPr>
              <a:t>Accepts as the 1</a:t>
            </a:r>
            <a:r>
              <a:rPr lang="en-US" altLang="en-US" sz="1600" baseline="30000">
                <a:solidFill>
                  <a:prstClr val="black"/>
                </a:solidFill>
                <a:latin typeface="Calibri" panose="020F0502020204030204" pitchFamily="34" charset="0"/>
              </a:rPr>
              <a:t>st</a:t>
            </a:r>
            <a:r>
              <a:rPr lang="en-US" altLang="en-US" sz="1600">
                <a:solidFill>
                  <a:prstClr val="black"/>
                </a:solidFill>
                <a:latin typeface="Calibri" panose="020F0502020204030204" pitchFamily="34" charset="0"/>
              </a:rPr>
              <a:t> frame in the next cycle-an </a:t>
            </a:r>
            <a:r>
              <a:rPr lang="en-US" altLang="en-US" sz="1600" b="1">
                <a:solidFill>
                  <a:prstClr val="black"/>
                </a:solidFill>
                <a:latin typeface="Calibri" panose="020F0502020204030204" pitchFamily="34" charset="0"/>
              </a:rPr>
              <a:t>error</a:t>
            </a:r>
          </a:p>
        </p:txBody>
      </p:sp>
    </p:spTree>
    <p:extLst>
      <p:ext uri="{BB962C8B-B14F-4D97-AF65-F5344CB8AC3E}">
        <p14:creationId xmlns:p14="http://schemas.microsoft.com/office/powerpoint/2010/main" val="11103695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6596DA8-1DFE-4EB6-B7B8-99E405831AAA}"/>
              </a:ext>
            </a:extLst>
          </p:cNvPr>
          <p:cNvSpPr>
            <a:spLocks noGrp="1"/>
          </p:cNvSpPr>
          <p:nvPr>
            <p:ph type="title"/>
          </p:nvPr>
        </p:nvSpPr>
        <p:spPr>
          <a:xfrm>
            <a:off x="1524000" y="0"/>
            <a:ext cx="9144000" cy="685800"/>
          </a:xfrm>
        </p:spPr>
        <p:txBody>
          <a:bodyPr/>
          <a:lstStyle/>
          <a:p>
            <a:pPr eaLnBrk="1" hangingPunct="1"/>
            <a:r>
              <a:rPr lang="en-US" altLang="en-US" sz="3200"/>
              <a:t>Selective Repeat ARQ, sender and receiver windows</a:t>
            </a:r>
          </a:p>
        </p:txBody>
      </p:sp>
      <p:pic>
        <p:nvPicPr>
          <p:cNvPr id="22531" name="Picture 10">
            <a:extLst>
              <a:ext uri="{FF2B5EF4-FFF2-40B4-BE49-F238E27FC236}">
                <a16:creationId xmlns:a16="http://schemas.microsoft.com/office/drawing/2014/main" id="{6B6FE271-B4C1-4083-A9CF-C7500D73E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38601"/>
            <a:ext cx="8866188"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Content Placeholder 2">
            <a:extLst>
              <a:ext uri="{FF2B5EF4-FFF2-40B4-BE49-F238E27FC236}">
                <a16:creationId xmlns:a16="http://schemas.microsoft.com/office/drawing/2014/main" id="{B9142CC4-EE90-4A7F-A628-48E0418946A5}"/>
              </a:ext>
            </a:extLst>
          </p:cNvPr>
          <p:cNvSpPr txBox="1">
            <a:spLocks/>
          </p:cNvSpPr>
          <p:nvPr/>
        </p:nvSpPr>
        <p:spPr bwMode="auto">
          <a:xfrm>
            <a:off x="1828800" y="685800"/>
            <a:ext cx="8610600" cy="297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Go-Back-N ARQ simplifies the process at the receiver site. Receiver only keeps track of only one variable, and there is no need to buffer out-of-order frames, they are simply discarded.</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However, Go-Back-N ARQ protocol is inefficient for noisy link. It bandwidth inefficient and slows down the transmission.</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In Selective Repeat ARQ, only the damaged frame is resent. More bandwidth efficient  but more complex processing at receiver.</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It defines a negative ACK (NAK) to report the sequence number of a damaged frame before the timer expires.</a:t>
            </a:r>
          </a:p>
        </p:txBody>
      </p:sp>
    </p:spTree>
    <p:extLst>
      <p:ext uri="{BB962C8B-B14F-4D97-AF65-F5344CB8AC3E}">
        <p14:creationId xmlns:p14="http://schemas.microsoft.com/office/powerpoint/2010/main" val="19377094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9A797AC-FD58-4E6B-950B-44291E87757A}"/>
              </a:ext>
            </a:extLst>
          </p:cNvPr>
          <p:cNvSpPr>
            <a:spLocks noGrp="1"/>
          </p:cNvSpPr>
          <p:nvPr>
            <p:ph type="title"/>
          </p:nvPr>
        </p:nvSpPr>
        <p:spPr>
          <a:xfrm>
            <a:off x="1752600" y="152400"/>
            <a:ext cx="7086600" cy="533400"/>
          </a:xfrm>
        </p:spPr>
        <p:txBody>
          <a:bodyPr/>
          <a:lstStyle/>
          <a:p>
            <a:pPr eaLnBrk="1" hangingPunct="1"/>
            <a:r>
              <a:rPr lang="en-US" altLang="en-US" sz="3200"/>
              <a:t>Selective Repeat ARQ, lost frame</a:t>
            </a:r>
          </a:p>
        </p:txBody>
      </p:sp>
      <p:sp>
        <p:nvSpPr>
          <p:cNvPr id="23555" name="Content Placeholder 2">
            <a:extLst>
              <a:ext uri="{FF2B5EF4-FFF2-40B4-BE49-F238E27FC236}">
                <a16:creationId xmlns:a16="http://schemas.microsoft.com/office/drawing/2014/main" id="{25F814DA-C2C5-4CAF-A29B-5C61A1D00FFC}"/>
              </a:ext>
            </a:extLst>
          </p:cNvPr>
          <p:cNvSpPr txBox="1">
            <a:spLocks/>
          </p:cNvSpPr>
          <p:nvPr/>
        </p:nvSpPr>
        <p:spPr bwMode="auto">
          <a:xfrm>
            <a:off x="8305800" y="228600"/>
            <a:ext cx="2209800" cy="617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Frames 0 and 1 are accepted when received because they are in the range specified by the receiver window. Same for frame 3.</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Receiver sends a NAK2 to show that frame 2 has not been received and then sender resends only frame 2 and it is accepted as it is in the range of the window.</a:t>
            </a:r>
          </a:p>
        </p:txBody>
      </p:sp>
      <p:pic>
        <p:nvPicPr>
          <p:cNvPr id="23556" name="Picture 10">
            <a:extLst>
              <a:ext uri="{FF2B5EF4-FFF2-40B4-BE49-F238E27FC236}">
                <a16:creationId xmlns:a16="http://schemas.microsoft.com/office/drawing/2014/main" id="{DB27B5DB-969B-4D7A-93AE-3E22FAD7E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990600"/>
            <a:ext cx="5859463"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168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F1C0436-7BC8-48FA-84FA-C86EA5C924A6}"/>
              </a:ext>
            </a:extLst>
          </p:cNvPr>
          <p:cNvSpPr>
            <a:spLocks noGrp="1"/>
          </p:cNvSpPr>
          <p:nvPr>
            <p:ph type="title"/>
          </p:nvPr>
        </p:nvSpPr>
        <p:spPr>
          <a:xfrm>
            <a:off x="1752600" y="0"/>
            <a:ext cx="8077200" cy="533400"/>
          </a:xfrm>
        </p:spPr>
        <p:txBody>
          <a:bodyPr/>
          <a:lstStyle/>
          <a:p>
            <a:pPr eaLnBrk="1" hangingPunct="1"/>
            <a:r>
              <a:rPr lang="en-US" altLang="en-US" sz="3200"/>
              <a:t>Selective Repeat ARQ, sender window size</a:t>
            </a:r>
          </a:p>
        </p:txBody>
      </p:sp>
      <p:sp>
        <p:nvSpPr>
          <p:cNvPr id="24579" name="Content Placeholder 2">
            <a:extLst>
              <a:ext uri="{FF2B5EF4-FFF2-40B4-BE49-F238E27FC236}">
                <a16:creationId xmlns:a16="http://schemas.microsoft.com/office/drawing/2014/main" id="{F34927A8-61D8-4DF4-AF58-86B02AD70D13}"/>
              </a:ext>
            </a:extLst>
          </p:cNvPr>
          <p:cNvSpPr txBox="1">
            <a:spLocks/>
          </p:cNvSpPr>
          <p:nvPr/>
        </p:nvSpPr>
        <p:spPr bwMode="auto">
          <a:xfrm>
            <a:off x="1676400" y="609600"/>
            <a:ext cx="87630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Size of the sender and receiver windows must be at most one-half of 2 </a:t>
            </a:r>
            <a:r>
              <a:rPr lang="en-US" altLang="en-US" sz="2000" baseline="30000">
                <a:solidFill>
                  <a:prstClr val="black"/>
                </a:solidFill>
                <a:latin typeface="Calibri" panose="020F0502020204030204" pitchFamily="34" charset="0"/>
              </a:rPr>
              <a:t>m</a:t>
            </a:r>
            <a:r>
              <a:rPr lang="en-US" altLang="en-US" sz="2000">
                <a:solidFill>
                  <a:prstClr val="black"/>
                </a:solidFill>
                <a:latin typeface="Calibri" panose="020F0502020204030204" pitchFamily="34" charset="0"/>
              </a:rPr>
              <a:t>. If m = 2, window size should be 2 </a:t>
            </a:r>
            <a:r>
              <a:rPr lang="en-US" altLang="en-US" sz="2000" baseline="30000">
                <a:solidFill>
                  <a:prstClr val="black"/>
                </a:solidFill>
                <a:latin typeface="Calibri" panose="020F0502020204030204" pitchFamily="34" charset="0"/>
              </a:rPr>
              <a:t>m</a:t>
            </a:r>
            <a:r>
              <a:rPr lang="en-US" altLang="en-US" sz="2000">
                <a:solidFill>
                  <a:prstClr val="black"/>
                </a:solidFill>
                <a:latin typeface="Calibri" panose="020F0502020204030204" pitchFamily="34" charset="0"/>
              </a:rPr>
              <a:t> /2 = 2. Fig compares a window size of 2 with a window size of 3. Window size is 3 and all ACKs are lost, sender sends duplicate of frame 0, window of the receiver expect to receive frame 0 (part of the window), so accepts frame 0, as the 1</a:t>
            </a:r>
            <a:r>
              <a:rPr lang="en-US" altLang="en-US" sz="2000" baseline="30000">
                <a:solidFill>
                  <a:prstClr val="black"/>
                </a:solidFill>
                <a:latin typeface="Calibri" panose="020F0502020204030204" pitchFamily="34" charset="0"/>
              </a:rPr>
              <a:t>st</a:t>
            </a:r>
            <a:r>
              <a:rPr lang="en-US" altLang="en-US" sz="2000">
                <a:solidFill>
                  <a:prstClr val="black"/>
                </a:solidFill>
                <a:latin typeface="Calibri" panose="020F0502020204030204" pitchFamily="34" charset="0"/>
              </a:rPr>
              <a:t> frame of the next cycle – an </a:t>
            </a:r>
            <a:r>
              <a:rPr lang="en-US" altLang="en-US" sz="2000" b="1">
                <a:solidFill>
                  <a:prstClr val="black"/>
                </a:solidFill>
                <a:latin typeface="Calibri" panose="020F0502020204030204" pitchFamily="34" charset="0"/>
              </a:rPr>
              <a:t>error</a:t>
            </a:r>
            <a:r>
              <a:rPr lang="en-US" altLang="en-US" sz="2000">
                <a:solidFill>
                  <a:prstClr val="black"/>
                </a:solidFill>
                <a:latin typeface="Calibri" panose="020F0502020204030204" pitchFamily="34" charset="0"/>
              </a:rPr>
              <a:t>.</a:t>
            </a:r>
          </a:p>
        </p:txBody>
      </p:sp>
      <p:pic>
        <p:nvPicPr>
          <p:cNvPr id="24580" name="Picture 11">
            <a:extLst>
              <a:ext uri="{FF2B5EF4-FFF2-40B4-BE49-F238E27FC236}">
                <a16:creationId xmlns:a16="http://schemas.microsoft.com/office/drawing/2014/main" id="{55D928D1-5645-4DB7-85AC-DF32FD0C4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2276476"/>
            <a:ext cx="8189913"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53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B0AB-4CBF-425A-BC49-975F49D1AD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CD8C87-3564-4028-A674-638A286CA22F}"/>
              </a:ext>
            </a:extLst>
          </p:cNvPr>
          <p:cNvSpPr>
            <a:spLocks noGrp="1"/>
          </p:cNvSpPr>
          <p:nvPr>
            <p:ph idx="1"/>
          </p:nvPr>
        </p:nvSpPr>
        <p:spPr>
          <a:xfrm>
            <a:off x="1295401" y="1083212"/>
            <a:ext cx="9601196" cy="4792656"/>
          </a:xfrm>
        </p:spPr>
        <p:txBody>
          <a:bodyPr/>
          <a:lstStyle/>
          <a:p>
            <a:r>
              <a:rPr lang="en-IN" dirty="0"/>
              <a:t>Single bit errors are the least likely type of errors in serial data transmission because the noise must have a very short duration which is very rare. However this kind of errors can happen in parallel transmission.</a:t>
            </a:r>
          </a:p>
          <a:p>
            <a:r>
              <a:rPr lang="en-IN" dirty="0"/>
              <a:t>Example:</a:t>
            </a:r>
          </a:p>
          <a:p>
            <a:r>
              <a:rPr lang="en-IN" dirty="0"/>
              <a:t>If data is sent at 1Mbps then each bit lasts only 1/1,000,000 sec. or 1 </a:t>
            </a:r>
            <a:r>
              <a:rPr lang="en-IN" dirty="0" err="1"/>
              <a:t>μs</a:t>
            </a:r>
            <a:r>
              <a:rPr lang="en-IN" dirty="0"/>
              <a:t>.</a:t>
            </a:r>
          </a:p>
          <a:p>
            <a:r>
              <a:rPr lang="en-IN" dirty="0"/>
              <a:t>For a single-bit error to occur, the noise must have a duration of only 1 </a:t>
            </a:r>
            <a:r>
              <a:rPr lang="en-IN" dirty="0" err="1"/>
              <a:t>μs</a:t>
            </a:r>
            <a:r>
              <a:rPr lang="en-IN" dirty="0"/>
              <a:t>, which is very rare.</a:t>
            </a:r>
          </a:p>
          <a:p>
            <a:endParaRPr lang="en-IN" dirty="0"/>
          </a:p>
        </p:txBody>
      </p:sp>
    </p:spTree>
    <p:extLst>
      <p:ext uri="{BB962C8B-B14F-4D97-AF65-F5344CB8AC3E}">
        <p14:creationId xmlns:p14="http://schemas.microsoft.com/office/powerpoint/2010/main" val="171859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99E4-1604-4B2E-9A5C-079EB96DF3B3}"/>
              </a:ext>
            </a:extLst>
          </p:cNvPr>
          <p:cNvSpPr>
            <a:spLocks noGrp="1"/>
          </p:cNvSpPr>
          <p:nvPr>
            <p:ph type="title"/>
          </p:nvPr>
        </p:nvSpPr>
        <p:spPr/>
        <p:txBody>
          <a:bodyPr/>
          <a:lstStyle/>
          <a:p>
            <a:r>
              <a:rPr lang="en-IN" dirty="0"/>
              <a:t>BURST ERROR</a:t>
            </a:r>
          </a:p>
        </p:txBody>
      </p:sp>
      <p:pic>
        <p:nvPicPr>
          <p:cNvPr id="4" name="Content Placeholder 3">
            <a:extLst>
              <a:ext uri="{FF2B5EF4-FFF2-40B4-BE49-F238E27FC236}">
                <a16:creationId xmlns:a16="http://schemas.microsoft.com/office/drawing/2014/main" id="{D59BD178-76D8-4A4D-8A00-852C412F6F1A}"/>
              </a:ext>
            </a:extLst>
          </p:cNvPr>
          <p:cNvPicPr>
            <a:picLocks noGrp="1" noChangeAspect="1"/>
          </p:cNvPicPr>
          <p:nvPr>
            <p:ph idx="1"/>
          </p:nvPr>
        </p:nvPicPr>
        <p:blipFill>
          <a:blip r:embed="rId2"/>
          <a:stretch>
            <a:fillRect/>
          </a:stretch>
        </p:blipFill>
        <p:spPr>
          <a:xfrm>
            <a:off x="2160691" y="2603868"/>
            <a:ext cx="7870618" cy="3225064"/>
          </a:xfrm>
          <a:prstGeom prst="rect">
            <a:avLst/>
          </a:prstGeom>
        </p:spPr>
      </p:pic>
    </p:spTree>
    <p:extLst>
      <p:ext uri="{BB962C8B-B14F-4D97-AF65-F5344CB8AC3E}">
        <p14:creationId xmlns:p14="http://schemas.microsoft.com/office/powerpoint/2010/main" val="360068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9237-DEC1-492A-A9C0-C80FA1220518}"/>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37E2ADC0-06F1-4E0C-9161-74507F11F5AB}"/>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3053686"/>
            <a:ext cx="9601200" cy="232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80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2D44-F5F6-4CEC-9E12-FCAA7FC75A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6AF16F-5F2D-423A-9500-6F3CF98CA780}"/>
              </a:ext>
            </a:extLst>
          </p:cNvPr>
          <p:cNvSpPr>
            <a:spLocks noGrp="1"/>
          </p:cNvSpPr>
          <p:nvPr>
            <p:ph idx="1"/>
          </p:nvPr>
        </p:nvSpPr>
        <p:spPr/>
        <p:txBody>
          <a:bodyPr/>
          <a:lstStyle/>
          <a:p>
            <a:pPr marL="356410" indent="-356410">
              <a:buFontTx/>
              <a:buNone/>
              <a:defRPr/>
            </a:pPr>
            <a:r>
              <a:rPr lang="en-US" dirty="0"/>
              <a:t>The term </a:t>
            </a:r>
            <a:r>
              <a:rPr lang="en-US" b="1" dirty="0">
                <a:solidFill>
                  <a:srgbClr val="CC0066"/>
                </a:solidFill>
                <a:effectLst>
                  <a:outerShdw blurRad="38100" dist="38100" dir="2700000" algn="tl">
                    <a:srgbClr val="C0C0C0"/>
                  </a:outerShdw>
                </a:effectLst>
              </a:rPr>
              <a:t>burst error</a:t>
            </a:r>
            <a:r>
              <a:rPr lang="en-US" dirty="0"/>
              <a:t> means that two or more bits in the data unit have changed from 1 to 0 or from 0 to 1.</a:t>
            </a:r>
          </a:p>
          <a:p>
            <a:pPr marL="356410" indent="-356410">
              <a:buFontTx/>
              <a:buNone/>
              <a:defRPr/>
            </a:pPr>
            <a:endParaRPr lang="en-US" dirty="0"/>
          </a:p>
          <a:p>
            <a:pPr marL="356410" indent="-356410">
              <a:buFontTx/>
              <a:buNone/>
              <a:defRPr/>
            </a:pPr>
            <a:r>
              <a:rPr lang="en-US" dirty="0"/>
              <a:t>	</a:t>
            </a:r>
            <a:r>
              <a:rPr lang="en-US" b="1" dirty="0"/>
              <a:t>Burst errors</a:t>
            </a:r>
            <a:r>
              <a:rPr lang="en-US" dirty="0"/>
              <a:t> </a:t>
            </a:r>
            <a:r>
              <a:rPr lang="en-US" b="1" dirty="0"/>
              <a:t>does not</a:t>
            </a:r>
            <a:r>
              <a:rPr lang="en-US" dirty="0"/>
              <a:t> </a:t>
            </a:r>
            <a:r>
              <a:rPr lang="en-US" sz="2000" dirty="0"/>
              <a:t>necessarily</a:t>
            </a:r>
            <a:r>
              <a:rPr lang="en-US" dirty="0"/>
              <a:t> </a:t>
            </a:r>
            <a:r>
              <a:rPr lang="en-US" b="1" dirty="0"/>
              <a:t>mean that the errors occur in consecutive bits</a:t>
            </a:r>
            <a:r>
              <a:rPr lang="en-US" dirty="0"/>
              <a:t>, the length of the burst is measured from the first corrupted bit to the last corrupted bit. Some bits in between may not have been corrupted.</a:t>
            </a:r>
          </a:p>
          <a:p>
            <a:endParaRPr lang="en-IN" dirty="0"/>
          </a:p>
        </p:txBody>
      </p:sp>
    </p:spTree>
    <p:extLst>
      <p:ext uri="{BB962C8B-B14F-4D97-AF65-F5344CB8AC3E}">
        <p14:creationId xmlns:p14="http://schemas.microsoft.com/office/powerpoint/2010/main" val="275727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EF49-8426-4BEF-AA70-9F1D7FE233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C9BAE2-1384-4937-9C6F-21D8A7BAC76C}"/>
              </a:ext>
            </a:extLst>
          </p:cNvPr>
          <p:cNvSpPr>
            <a:spLocks noGrp="1"/>
          </p:cNvSpPr>
          <p:nvPr>
            <p:ph idx="1"/>
          </p:nvPr>
        </p:nvSpPr>
        <p:spPr/>
        <p:txBody>
          <a:bodyPr>
            <a:normAutofit lnSpcReduction="10000"/>
          </a:bodyPr>
          <a:lstStyle/>
          <a:p>
            <a:pPr marL="356410" indent="-356410">
              <a:buClr>
                <a:srgbClr val="CC0066"/>
              </a:buClr>
              <a:buFont typeface="Wingdings" pitchFamily="2" charset="2"/>
              <a:buChar char="«"/>
              <a:defRPr/>
            </a:pPr>
            <a:r>
              <a:rPr lang="en-US" b="1" dirty="0"/>
              <a:t>Burst error is most likely to happen in serial transmission</a:t>
            </a:r>
            <a:r>
              <a:rPr lang="en-US" dirty="0"/>
              <a:t> since the duration of noise is normally longer than the duration of a bit.</a:t>
            </a:r>
          </a:p>
          <a:p>
            <a:pPr marL="356410" indent="-356410">
              <a:buClr>
                <a:srgbClr val="CC0066"/>
              </a:buClr>
              <a:buFont typeface="Wingdings" pitchFamily="2" charset="2"/>
              <a:buChar char="«"/>
              <a:defRPr/>
            </a:pPr>
            <a:r>
              <a:rPr lang="en-US" dirty="0"/>
              <a:t>The number of bits affected depends on the data rate and duration of noise.</a:t>
            </a:r>
          </a:p>
          <a:p>
            <a:pPr marL="356410" indent="-356410">
              <a:buFontTx/>
              <a:buNone/>
              <a:defRPr/>
            </a:pPr>
            <a:r>
              <a:rPr lang="en-US" b="1" i="1" dirty="0">
                <a:solidFill>
                  <a:srgbClr val="CC0066"/>
                </a:solidFill>
                <a:effectLst>
                  <a:outerShdw blurRad="38100" dist="38100" dir="2700000" algn="tl">
                    <a:srgbClr val="C0C0C0"/>
                  </a:outerShdw>
                </a:effectLst>
              </a:rPr>
              <a:t>Example:</a:t>
            </a:r>
          </a:p>
          <a:p>
            <a:pPr marL="356410" indent="-356410">
              <a:buClr>
                <a:srgbClr val="CC0066"/>
              </a:buClr>
              <a:buFont typeface="Wingdings 3" pitchFamily="18" charset="2"/>
              <a:buChar char="â"/>
              <a:defRPr/>
            </a:pPr>
            <a:r>
              <a:rPr lang="en-US" sz="2000" dirty="0"/>
              <a:t>If data is sent at rate = 1Kbps then a noise of 1/100 sec can affect 10 bits.(1/100*1000)</a:t>
            </a:r>
          </a:p>
          <a:p>
            <a:pPr marL="356410" indent="-356410">
              <a:buClr>
                <a:srgbClr val="CC0066"/>
              </a:buClr>
              <a:buFont typeface="Wingdings 3" pitchFamily="18" charset="2"/>
              <a:buChar char="â"/>
              <a:defRPr/>
            </a:pPr>
            <a:endParaRPr lang="en-US" sz="2000" dirty="0"/>
          </a:p>
          <a:p>
            <a:pPr marL="356410" indent="-356410">
              <a:buClr>
                <a:srgbClr val="CC0066"/>
              </a:buClr>
              <a:buFont typeface="Wingdings 3" pitchFamily="18" charset="2"/>
              <a:buChar char="â"/>
              <a:defRPr/>
            </a:pPr>
            <a:r>
              <a:rPr lang="en-US" sz="2000" dirty="0"/>
              <a:t>If same data is sent at rate = 1Mbps then a noise of 1/100 sec can affect 10,000 bits.(1/100*10</a:t>
            </a:r>
            <a:r>
              <a:rPr lang="en-US" sz="2000" baseline="30000" dirty="0"/>
              <a:t>6</a:t>
            </a:r>
            <a:r>
              <a:rPr lang="en-US" sz="2000" dirty="0"/>
              <a:t>)</a:t>
            </a:r>
          </a:p>
          <a:p>
            <a:pPr marL="356410" indent="-356410">
              <a:defRPr/>
            </a:pPr>
            <a:endParaRPr lang="en-US" sz="2000" dirty="0"/>
          </a:p>
          <a:p>
            <a:endParaRPr lang="en-IN" dirty="0"/>
          </a:p>
        </p:txBody>
      </p:sp>
    </p:spTree>
    <p:extLst>
      <p:ext uri="{BB962C8B-B14F-4D97-AF65-F5344CB8AC3E}">
        <p14:creationId xmlns:p14="http://schemas.microsoft.com/office/powerpoint/2010/main" val="221085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E9B0-CC87-41DD-B766-44E9AED85CFF}"/>
              </a:ext>
            </a:extLst>
          </p:cNvPr>
          <p:cNvSpPr>
            <a:spLocks noGrp="1"/>
          </p:cNvSpPr>
          <p:nvPr>
            <p:ph type="title"/>
          </p:nvPr>
        </p:nvSpPr>
        <p:spPr/>
        <p:txBody>
          <a:bodyPr/>
          <a:lstStyle/>
          <a:p>
            <a:r>
              <a:rPr lang="en-IN" dirty="0"/>
              <a:t>Transmission Errors</a:t>
            </a:r>
          </a:p>
        </p:txBody>
      </p:sp>
      <p:sp>
        <p:nvSpPr>
          <p:cNvPr id="3" name="Content Placeholder 2">
            <a:extLst>
              <a:ext uri="{FF2B5EF4-FFF2-40B4-BE49-F238E27FC236}">
                <a16:creationId xmlns:a16="http://schemas.microsoft.com/office/drawing/2014/main" id="{3476BE2C-EFDB-418A-AB0B-D77E2660A14F}"/>
              </a:ext>
            </a:extLst>
          </p:cNvPr>
          <p:cNvSpPr>
            <a:spLocks noGrp="1"/>
          </p:cNvSpPr>
          <p:nvPr>
            <p:ph idx="1"/>
          </p:nvPr>
        </p:nvSpPr>
        <p:spPr/>
        <p:txBody>
          <a:bodyPr/>
          <a:lstStyle/>
          <a:p>
            <a:r>
              <a:rPr lang="en-IN" dirty="0"/>
              <a:t>Content Error </a:t>
            </a:r>
          </a:p>
          <a:p>
            <a:r>
              <a:rPr lang="en-IN" dirty="0"/>
              <a:t>Error detection &amp;Error correction ,Bit error rate , Error detection methods: Parity checking , </a:t>
            </a:r>
          </a:p>
          <a:p>
            <a:r>
              <a:rPr lang="en-IN" dirty="0"/>
              <a:t>Checksum Error Detection ,</a:t>
            </a:r>
          </a:p>
          <a:p>
            <a:r>
              <a:rPr lang="en-IN" dirty="0"/>
              <a:t>Cyclic Redundancy Check ,</a:t>
            </a:r>
          </a:p>
          <a:p>
            <a:r>
              <a:rPr lang="en-IN" dirty="0"/>
              <a:t>Hamming code , Interleaved codes , Block Parity , Convolution code. </a:t>
            </a:r>
          </a:p>
        </p:txBody>
      </p:sp>
    </p:spTree>
    <p:extLst>
      <p:ext uri="{BB962C8B-B14F-4D97-AF65-F5344CB8AC3E}">
        <p14:creationId xmlns:p14="http://schemas.microsoft.com/office/powerpoint/2010/main" val="177925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946B-D57C-482E-8FB8-BA621A74330C}"/>
              </a:ext>
            </a:extLst>
          </p:cNvPr>
          <p:cNvSpPr>
            <a:spLocks noGrp="1"/>
          </p:cNvSpPr>
          <p:nvPr>
            <p:ph type="title"/>
          </p:nvPr>
        </p:nvSpPr>
        <p:spPr/>
        <p:txBody>
          <a:bodyPr/>
          <a:lstStyle/>
          <a:p>
            <a:r>
              <a:rPr lang="en-US" altLang="en-US" dirty="0">
                <a:solidFill>
                  <a:srgbClr val="009900"/>
                </a:solidFill>
              </a:rPr>
              <a:t>Transmission Errors</a:t>
            </a:r>
            <a:endParaRPr lang="en-IN" dirty="0"/>
          </a:p>
        </p:txBody>
      </p:sp>
      <p:sp>
        <p:nvSpPr>
          <p:cNvPr id="3" name="Content Placeholder 2">
            <a:extLst>
              <a:ext uri="{FF2B5EF4-FFF2-40B4-BE49-F238E27FC236}">
                <a16:creationId xmlns:a16="http://schemas.microsoft.com/office/drawing/2014/main" id="{A8B98F40-70A1-4506-B97E-74116369A605}"/>
              </a:ext>
            </a:extLst>
          </p:cNvPr>
          <p:cNvSpPr>
            <a:spLocks noGrp="1"/>
          </p:cNvSpPr>
          <p:nvPr>
            <p:ph idx="1"/>
          </p:nvPr>
        </p:nvSpPr>
        <p:spPr/>
        <p:txBody>
          <a:bodyPr>
            <a:normAutofit fontScale="92500" lnSpcReduction="10000"/>
          </a:bodyPr>
          <a:lstStyle/>
          <a:p>
            <a:pPr>
              <a:lnSpc>
                <a:spcPct val="90000"/>
              </a:lnSpc>
            </a:pPr>
            <a:r>
              <a:rPr lang="en-US" altLang="en-US" dirty="0"/>
              <a:t>Transmission errors are caused by:</a:t>
            </a:r>
          </a:p>
          <a:p>
            <a:pPr lvl="1">
              <a:lnSpc>
                <a:spcPct val="90000"/>
              </a:lnSpc>
            </a:pPr>
            <a:r>
              <a:rPr lang="en-US" altLang="en-US" dirty="0"/>
              <a:t> thermal noise {Shannon}</a:t>
            </a:r>
          </a:p>
          <a:p>
            <a:pPr lvl="1">
              <a:lnSpc>
                <a:spcPct val="90000"/>
              </a:lnSpc>
            </a:pPr>
            <a:r>
              <a:rPr lang="en-US" altLang="en-US" dirty="0"/>
              <a:t> impulse noise (</a:t>
            </a:r>
            <a:r>
              <a:rPr lang="en-US" altLang="en-US" dirty="0" err="1"/>
              <a:t>e..g</a:t>
            </a:r>
            <a:r>
              <a:rPr lang="en-US" altLang="en-US" dirty="0"/>
              <a:t>, arcing relays)</a:t>
            </a:r>
          </a:p>
          <a:p>
            <a:pPr lvl="1">
              <a:lnSpc>
                <a:spcPct val="90000"/>
              </a:lnSpc>
            </a:pPr>
            <a:r>
              <a:rPr lang="en-US" altLang="en-US" dirty="0"/>
              <a:t> signal distortion during transmission (attenuation)</a:t>
            </a:r>
          </a:p>
          <a:p>
            <a:pPr lvl="1">
              <a:lnSpc>
                <a:spcPct val="90000"/>
              </a:lnSpc>
            </a:pPr>
            <a:r>
              <a:rPr lang="en-US" altLang="en-US" dirty="0"/>
              <a:t> crosstalk</a:t>
            </a:r>
          </a:p>
          <a:p>
            <a:pPr lvl="1">
              <a:lnSpc>
                <a:spcPct val="90000"/>
              </a:lnSpc>
            </a:pPr>
            <a:r>
              <a:rPr lang="en-US" altLang="en-US" dirty="0"/>
              <a:t> voice  amplitude signal compression (</a:t>
            </a:r>
            <a:r>
              <a:rPr lang="en-US" altLang="en-US" dirty="0" err="1"/>
              <a:t>companding</a:t>
            </a:r>
            <a:r>
              <a:rPr lang="en-US" altLang="en-US" dirty="0"/>
              <a:t>)</a:t>
            </a:r>
          </a:p>
          <a:p>
            <a:pPr lvl="1">
              <a:lnSpc>
                <a:spcPct val="90000"/>
              </a:lnSpc>
            </a:pPr>
            <a:r>
              <a:rPr lang="en-US" altLang="en-US" dirty="0"/>
              <a:t> quantization noise (PCM)</a:t>
            </a:r>
          </a:p>
          <a:p>
            <a:pPr lvl="1">
              <a:lnSpc>
                <a:spcPct val="90000"/>
              </a:lnSpc>
            </a:pPr>
            <a:r>
              <a:rPr lang="en-US" altLang="en-US" dirty="0"/>
              <a:t> jitter (variations in signal timings)</a:t>
            </a:r>
          </a:p>
          <a:p>
            <a:pPr lvl="1">
              <a:lnSpc>
                <a:spcPct val="90000"/>
              </a:lnSpc>
            </a:pPr>
            <a:r>
              <a:rPr lang="en-US" altLang="en-US" dirty="0"/>
              <a:t> receiver and transmitter out of synch.</a:t>
            </a:r>
            <a:endParaRPr lang="en-IN" dirty="0"/>
          </a:p>
        </p:txBody>
      </p:sp>
    </p:spTree>
    <p:extLst>
      <p:ext uri="{BB962C8B-B14F-4D97-AF65-F5344CB8AC3E}">
        <p14:creationId xmlns:p14="http://schemas.microsoft.com/office/powerpoint/2010/main" val="325494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1F9A-C609-40AF-ACB8-21EA2B1AD2C4}"/>
              </a:ext>
            </a:extLst>
          </p:cNvPr>
          <p:cNvSpPr>
            <a:spLocks noGrp="1"/>
          </p:cNvSpPr>
          <p:nvPr>
            <p:ph type="title"/>
          </p:nvPr>
        </p:nvSpPr>
        <p:spPr/>
        <p:txBody>
          <a:bodyPr/>
          <a:lstStyle/>
          <a:p>
            <a:r>
              <a:rPr lang="en-US" altLang="en-US" dirty="0">
                <a:solidFill>
                  <a:srgbClr val="009900"/>
                </a:solidFill>
              </a:rPr>
              <a:t>Error Detection and Correction</a:t>
            </a:r>
            <a:endParaRPr lang="en-IN" dirty="0"/>
          </a:p>
        </p:txBody>
      </p:sp>
      <p:sp>
        <p:nvSpPr>
          <p:cNvPr id="3" name="Content Placeholder 2">
            <a:extLst>
              <a:ext uri="{FF2B5EF4-FFF2-40B4-BE49-F238E27FC236}">
                <a16:creationId xmlns:a16="http://schemas.microsoft.com/office/drawing/2014/main" id="{A9D96E26-3FD5-4382-8001-ABE1C75802FA}"/>
              </a:ext>
            </a:extLst>
          </p:cNvPr>
          <p:cNvSpPr>
            <a:spLocks noGrp="1"/>
          </p:cNvSpPr>
          <p:nvPr>
            <p:ph idx="1"/>
          </p:nvPr>
        </p:nvSpPr>
        <p:spPr/>
        <p:txBody>
          <a:bodyPr/>
          <a:lstStyle/>
          <a:p>
            <a:pPr>
              <a:lnSpc>
                <a:spcPct val="90000"/>
              </a:lnSpc>
            </a:pPr>
            <a:r>
              <a:rPr lang="en-US" altLang="en-US" i="1" dirty="0">
                <a:solidFill>
                  <a:schemeClr val="accent2"/>
                </a:solidFill>
                <a:latin typeface="Comic Sans MS" panose="030F0702030302020204" pitchFamily="66" charset="0"/>
              </a:rPr>
              <a:t>error detection</a:t>
            </a:r>
            <a:r>
              <a:rPr lang="en-US" altLang="en-US" dirty="0"/>
              <a:t> </a:t>
            </a:r>
            <a:r>
              <a:rPr lang="en-US" altLang="en-US" dirty="0">
                <a:solidFill>
                  <a:schemeClr val="accent2"/>
                </a:solidFill>
                <a:latin typeface="Comic Sans MS" panose="030F0702030302020204" pitchFamily="66" charset="0"/>
              </a:rPr>
              <a:t>::</a:t>
            </a:r>
            <a:r>
              <a:rPr lang="en-US" altLang="en-US" dirty="0"/>
              <a:t> adding enough “extra” bits to deduce that there is an error but not enough bits to correct the error.</a:t>
            </a:r>
          </a:p>
          <a:p>
            <a:pPr>
              <a:lnSpc>
                <a:spcPct val="90000"/>
              </a:lnSpc>
            </a:pPr>
            <a:r>
              <a:rPr lang="en-US" altLang="en-US" dirty="0"/>
              <a:t>If only error detection is employed in a network transmission </a:t>
            </a:r>
            <a:r>
              <a:rPr lang="en-US" altLang="en-US" dirty="0">
                <a:solidFill>
                  <a:schemeClr val="accent2"/>
                </a:solidFill>
                <a:sym typeface="Wingdings" panose="05000000000000000000" pitchFamily="2" charset="2"/>
              </a:rPr>
              <a:t> </a:t>
            </a:r>
            <a:r>
              <a:rPr lang="en-US" altLang="en-US" dirty="0">
                <a:solidFill>
                  <a:srgbClr val="990000"/>
                </a:solidFill>
                <a:sym typeface="Wingdings" panose="05000000000000000000" pitchFamily="2" charset="2"/>
              </a:rPr>
              <a:t>retransmission is necessary to recover the frame (data link layer) or the packet (network layer).</a:t>
            </a:r>
          </a:p>
          <a:p>
            <a:pPr>
              <a:lnSpc>
                <a:spcPct val="90000"/>
              </a:lnSpc>
            </a:pPr>
            <a:r>
              <a:rPr lang="en-US" altLang="en-US" i="1" dirty="0"/>
              <a:t>At the data link layer, this is referred to as </a:t>
            </a:r>
            <a:r>
              <a:rPr lang="en-US" altLang="en-US" dirty="0">
                <a:solidFill>
                  <a:srgbClr val="009900"/>
                </a:solidFill>
                <a:latin typeface="Comic Sans MS" panose="030F0702030302020204" pitchFamily="66" charset="0"/>
              </a:rPr>
              <a:t>ARQ (</a:t>
            </a:r>
            <a:r>
              <a:rPr lang="en-US" altLang="en-US" u="sng" dirty="0">
                <a:solidFill>
                  <a:srgbClr val="009900"/>
                </a:solidFill>
                <a:latin typeface="Comic Sans MS" panose="030F0702030302020204" pitchFamily="66" charset="0"/>
              </a:rPr>
              <a:t>A</a:t>
            </a:r>
            <a:r>
              <a:rPr lang="en-US" altLang="en-US" dirty="0">
                <a:solidFill>
                  <a:srgbClr val="009900"/>
                </a:solidFill>
                <a:latin typeface="Comic Sans MS" panose="030F0702030302020204" pitchFamily="66" charset="0"/>
              </a:rPr>
              <a:t>utomatic </a:t>
            </a:r>
            <a:r>
              <a:rPr lang="en-US" altLang="en-US" u="sng" dirty="0">
                <a:solidFill>
                  <a:srgbClr val="009900"/>
                </a:solidFill>
                <a:latin typeface="Comic Sans MS" panose="030F0702030302020204" pitchFamily="66" charset="0"/>
              </a:rPr>
              <a:t>R</a:t>
            </a:r>
            <a:r>
              <a:rPr lang="en-US" altLang="en-US" dirty="0">
                <a:solidFill>
                  <a:srgbClr val="009900"/>
                </a:solidFill>
                <a:latin typeface="Comic Sans MS" panose="030F0702030302020204" pitchFamily="66" charset="0"/>
              </a:rPr>
              <a:t>epeat </a:t>
            </a:r>
            <a:r>
              <a:rPr lang="en-US" altLang="en-US" dirty="0" err="1">
                <a:solidFill>
                  <a:srgbClr val="009900"/>
                </a:solidFill>
                <a:latin typeface="Comic Sans MS" panose="030F0702030302020204" pitchFamily="66" charset="0"/>
              </a:rPr>
              <a:t>re</a:t>
            </a:r>
            <a:r>
              <a:rPr lang="en-US" altLang="en-US" u="sng" dirty="0" err="1">
                <a:solidFill>
                  <a:srgbClr val="009900"/>
                </a:solidFill>
                <a:latin typeface="Comic Sans MS" panose="030F0702030302020204" pitchFamily="66" charset="0"/>
              </a:rPr>
              <a:t>Q</a:t>
            </a:r>
            <a:r>
              <a:rPr lang="en-US" altLang="en-US" dirty="0" err="1">
                <a:solidFill>
                  <a:srgbClr val="009900"/>
                </a:solidFill>
                <a:latin typeface="Comic Sans MS" panose="030F0702030302020204" pitchFamily="66" charset="0"/>
              </a:rPr>
              <a:t>uest</a:t>
            </a:r>
            <a:r>
              <a:rPr lang="en-US" altLang="en-US" dirty="0">
                <a:solidFill>
                  <a:srgbClr val="009900"/>
                </a:solidFill>
                <a:latin typeface="Comic Sans MS" panose="030F0702030302020204" pitchFamily="66" charset="0"/>
              </a:rPr>
              <a:t>)</a:t>
            </a:r>
            <a:r>
              <a:rPr lang="en-US" altLang="en-US" dirty="0">
                <a:latin typeface="Comic Sans MS" panose="030F0702030302020204" pitchFamily="66" charset="0"/>
              </a:rPr>
              <a:t>.</a:t>
            </a:r>
            <a:endParaRPr lang="en-US" altLang="en-US" i="1" dirty="0">
              <a:latin typeface="Comic Sans MS" panose="030F0702030302020204" pitchFamily="66" charset="0"/>
            </a:endParaRPr>
          </a:p>
          <a:p>
            <a:endParaRPr lang="en-IN" dirty="0"/>
          </a:p>
        </p:txBody>
      </p:sp>
    </p:spTree>
    <p:extLst>
      <p:ext uri="{BB962C8B-B14F-4D97-AF65-F5344CB8AC3E}">
        <p14:creationId xmlns:p14="http://schemas.microsoft.com/office/powerpoint/2010/main" val="99066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C0B7D-6432-4DFF-A7DD-BAEB84E0BE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91C74FD-B1FB-4AD9-A75C-C81E32B442EA}"/>
              </a:ext>
            </a:extLst>
          </p:cNvPr>
          <p:cNvPicPr>
            <a:picLocks noGrp="1" noChangeAspect="1"/>
          </p:cNvPicPr>
          <p:nvPr>
            <p:ph idx="1"/>
          </p:nvPr>
        </p:nvPicPr>
        <p:blipFill>
          <a:blip r:embed="rId2"/>
          <a:stretch>
            <a:fillRect/>
          </a:stretch>
        </p:blipFill>
        <p:spPr>
          <a:xfrm>
            <a:off x="604911" y="319650"/>
            <a:ext cx="10691446" cy="6165555"/>
          </a:xfrm>
          <a:prstGeom prst="rect">
            <a:avLst/>
          </a:prstGeom>
        </p:spPr>
      </p:pic>
    </p:spTree>
    <p:extLst>
      <p:ext uri="{BB962C8B-B14F-4D97-AF65-F5344CB8AC3E}">
        <p14:creationId xmlns:p14="http://schemas.microsoft.com/office/powerpoint/2010/main" val="2845374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E212-B953-4396-973F-92282556275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983E1A9-B782-4CC4-BB0E-6BD3FA202BD5}"/>
              </a:ext>
            </a:extLst>
          </p:cNvPr>
          <p:cNvPicPr>
            <a:picLocks noGrp="1" noChangeAspect="1"/>
          </p:cNvPicPr>
          <p:nvPr>
            <p:ph idx="1"/>
          </p:nvPr>
        </p:nvPicPr>
        <p:blipFill>
          <a:blip r:embed="rId2"/>
          <a:stretch>
            <a:fillRect/>
          </a:stretch>
        </p:blipFill>
        <p:spPr>
          <a:xfrm>
            <a:off x="670320" y="548640"/>
            <a:ext cx="10555698" cy="5277485"/>
          </a:xfrm>
          <a:prstGeom prst="rect">
            <a:avLst/>
          </a:prstGeom>
        </p:spPr>
      </p:pic>
    </p:spTree>
    <p:extLst>
      <p:ext uri="{BB962C8B-B14F-4D97-AF65-F5344CB8AC3E}">
        <p14:creationId xmlns:p14="http://schemas.microsoft.com/office/powerpoint/2010/main" val="3460190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D55C-D34A-4826-9017-0430A5CC50F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0B9F6CD-12D4-40DC-8700-12069CF78FBE}"/>
              </a:ext>
            </a:extLst>
          </p:cNvPr>
          <p:cNvPicPr>
            <a:picLocks noGrp="1" noChangeAspect="1"/>
          </p:cNvPicPr>
          <p:nvPr>
            <p:ph idx="1"/>
          </p:nvPr>
        </p:nvPicPr>
        <p:blipFill>
          <a:blip r:embed="rId2"/>
          <a:stretch>
            <a:fillRect/>
          </a:stretch>
        </p:blipFill>
        <p:spPr>
          <a:xfrm>
            <a:off x="520506" y="319650"/>
            <a:ext cx="10888392" cy="6067081"/>
          </a:xfrm>
          <a:prstGeom prst="rect">
            <a:avLst/>
          </a:prstGeom>
        </p:spPr>
      </p:pic>
    </p:spTree>
    <p:extLst>
      <p:ext uri="{BB962C8B-B14F-4D97-AF65-F5344CB8AC3E}">
        <p14:creationId xmlns:p14="http://schemas.microsoft.com/office/powerpoint/2010/main" val="348576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4AE3-8035-46E5-993D-9A200CB250F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A06766A-F5D2-49DE-BC3B-986A16A92575}"/>
              </a:ext>
            </a:extLst>
          </p:cNvPr>
          <p:cNvPicPr>
            <a:picLocks noGrp="1" noChangeAspect="1"/>
          </p:cNvPicPr>
          <p:nvPr>
            <p:ph idx="1"/>
          </p:nvPr>
        </p:nvPicPr>
        <p:blipFill>
          <a:blip r:embed="rId2"/>
          <a:stretch>
            <a:fillRect/>
          </a:stretch>
        </p:blipFill>
        <p:spPr>
          <a:xfrm>
            <a:off x="675250" y="717452"/>
            <a:ext cx="10691446" cy="5571283"/>
          </a:xfrm>
          <a:prstGeom prst="rect">
            <a:avLst/>
          </a:prstGeom>
        </p:spPr>
      </p:pic>
    </p:spTree>
    <p:extLst>
      <p:ext uri="{BB962C8B-B14F-4D97-AF65-F5344CB8AC3E}">
        <p14:creationId xmlns:p14="http://schemas.microsoft.com/office/powerpoint/2010/main" val="35174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03F0-6E34-45B8-8D3D-702F44C9AFFA}"/>
              </a:ext>
            </a:extLst>
          </p:cNvPr>
          <p:cNvSpPr>
            <a:spLocks noGrp="1"/>
          </p:cNvSpPr>
          <p:nvPr>
            <p:ph type="title"/>
          </p:nvPr>
        </p:nvSpPr>
        <p:spPr/>
        <p:txBody>
          <a:bodyPr/>
          <a:lstStyle/>
          <a:p>
            <a:r>
              <a:rPr lang="en-US" altLang="en-US" dirty="0">
                <a:solidFill>
                  <a:srgbClr val="009900"/>
                </a:solidFill>
              </a:rPr>
              <a:t>Error Detection and Correction</a:t>
            </a:r>
            <a:endParaRPr lang="en-IN" dirty="0"/>
          </a:p>
        </p:txBody>
      </p:sp>
      <p:sp>
        <p:nvSpPr>
          <p:cNvPr id="3" name="Content Placeholder 2">
            <a:extLst>
              <a:ext uri="{FF2B5EF4-FFF2-40B4-BE49-F238E27FC236}">
                <a16:creationId xmlns:a16="http://schemas.microsoft.com/office/drawing/2014/main" id="{365F0C17-D09B-4D53-A292-C7DC8DD191F0}"/>
              </a:ext>
            </a:extLst>
          </p:cNvPr>
          <p:cNvSpPr>
            <a:spLocks noGrp="1"/>
          </p:cNvSpPr>
          <p:nvPr>
            <p:ph idx="1"/>
          </p:nvPr>
        </p:nvSpPr>
        <p:spPr/>
        <p:txBody>
          <a:bodyPr/>
          <a:lstStyle/>
          <a:p>
            <a:r>
              <a:rPr lang="en-US" altLang="en-US" i="1" dirty="0">
                <a:solidFill>
                  <a:schemeClr val="accent2"/>
                </a:solidFill>
                <a:latin typeface="Comic Sans MS" panose="030F0702030302020204" pitchFamily="66" charset="0"/>
              </a:rPr>
              <a:t>error correction</a:t>
            </a:r>
            <a:r>
              <a:rPr lang="en-US" altLang="en-US" dirty="0">
                <a:latin typeface="Comic Sans MS" panose="030F0702030302020204" pitchFamily="66" charset="0"/>
              </a:rPr>
              <a:t> </a:t>
            </a:r>
            <a:r>
              <a:rPr lang="en-US" altLang="en-US" dirty="0">
                <a:solidFill>
                  <a:schemeClr val="accent2"/>
                </a:solidFill>
                <a:latin typeface="Comic Sans MS" panose="030F0702030302020204" pitchFamily="66" charset="0"/>
              </a:rPr>
              <a:t>::</a:t>
            </a:r>
            <a:r>
              <a:rPr lang="en-US" altLang="en-US" dirty="0"/>
              <a:t> requires enough additional (redundant) bits to deduce what the correct bits must have been.</a:t>
            </a:r>
          </a:p>
          <a:p>
            <a:pPr>
              <a:buFontTx/>
              <a:buNone/>
            </a:pPr>
            <a:r>
              <a:rPr lang="en-US" altLang="en-US" i="1" dirty="0">
                <a:solidFill>
                  <a:srgbClr val="009900"/>
                </a:solidFill>
              </a:rPr>
              <a:t>Examples</a:t>
            </a:r>
          </a:p>
          <a:p>
            <a:pPr>
              <a:buFontTx/>
              <a:buNone/>
            </a:pPr>
            <a:r>
              <a:rPr lang="en-US" altLang="en-US" i="1" dirty="0"/>
              <a:t>	</a:t>
            </a:r>
            <a:r>
              <a:rPr lang="en-US" altLang="en-US" dirty="0"/>
              <a:t>Hamming Codes</a:t>
            </a:r>
          </a:p>
          <a:p>
            <a:pPr>
              <a:buFontTx/>
              <a:buNone/>
            </a:pPr>
            <a:r>
              <a:rPr lang="en-US" altLang="en-US" dirty="0"/>
              <a:t>   FEC = Forward Error Correction </a:t>
            </a:r>
            <a:r>
              <a:rPr lang="en-US" altLang="en-US" i="1" dirty="0"/>
              <a:t>found in MPEG-4.</a:t>
            </a:r>
          </a:p>
          <a:p>
            <a:endParaRPr lang="en-IN" dirty="0"/>
          </a:p>
        </p:txBody>
      </p:sp>
    </p:spTree>
    <p:extLst>
      <p:ext uri="{BB962C8B-B14F-4D97-AF65-F5344CB8AC3E}">
        <p14:creationId xmlns:p14="http://schemas.microsoft.com/office/powerpoint/2010/main" val="310206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7D48-3BC7-46F7-8257-9B10CAB63D71}"/>
              </a:ext>
            </a:extLst>
          </p:cNvPr>
          <p:cNvSpPr>
            <a:spLocks noGrp="1"/>
          </p:cNvSpPr>
          <p:nvPr>
            <p:ph type="title"/>
          </p:nvPr>
        </p:nvSpPr>
        <p:spPr/>
        <p:txBody>
          <a:bodyPr/>
          <a:lstStyle/>
          <a:p>
            <a:r>
              <a:rPr lang="en-US" altLang="en-US" dirty="0">
                <a:solidFill>
                  <a:srgbClr val="009900"/>
                </a:solidFill>
              </a:rPr>
              <a:t>Hamming Codes</a:t>
            </a:r>
            <a:endParaRPr lang="en-IN" dirty="0"/>
          </a:p>
        </p:txBody>
      </p:sp>
      <p:sp>
        <p:nvSpPr>
          <p:cNvPr id="3" name="Content Placeholder 2">
            <a:extLst>
              <a:ext uri="{FF2B5EF4-FFF2-40B4-BE49-F238E27FC236}">
                <a16:creationId xmlns:a16="http://schemas.microsoft.com/office/drawing/2014/main" id="{E2BBFCC4-45E7-4029-8020-86DFA500EDB5}"/>
              </a:ext>
            </a:extLst>
          </p:cNvPr>
          <p:cNvSpPr>
            <a:spLocks noGrp="1"/>
          </p:cNvSpPr>
          <p:nvPr>
            <p:ph idx="1"/>
          </p:nvPr>
        </p:nvSpPr>
        <p:spPr/>
        <p:txBody>
          <a:bodyPr/>
          <a:lstStyle/>
          <a:p>
            <a:pPr>
              <a:lnSpc>
                <a:spcPct val="90000"/>
              </a:lnSpc>
              <a:buFontTx/>
              <a:buNone/>
            </a:pPr>
            <a:r>
              <a:rPr lang="en-US" altLang="en-US" b="1" dirty="0">
                <a:solidFill>
                  <a:schemeClr val="accent2"/>
                </a:solidFill>
              </a:rPr>
              <a:t>codeword</a:t>
            </a:r>
            <a:r>
              <a:rPr lang="en-US" altLang="en-US" dirty="0">
                <a:solidFill>
                  <a:schemeClr val="accent2"/>
                </a:solidFill>
              </a:rPr>
              <a:t> </a:t>
            </a:r>
            <a:r>
              <a:rPr lang="en-US" altLang="en-US" b="1" dirty="0"/>
              <a:t>::</a:t>
            </a:r>
            <a:r>
              <a:rPr lang="en-US" altLang="en-US" dirty="0"/>
              <a:t> a legal </a:t>
            </a:r>
            <a:r>
              <a:rPr lang="en-US" altLang="en-US" dirty="0" err="1"/>
              <a:t>dataword</a:t>
            </a:r>
            <a:r>
              <a:rPr lang="en-US" altLang="en-US" dirty="0"/>
              <a:t> consisting of </a:t>
            </a:r>
            <a:r>
              <a:rPr lang="en-US" altLang="en-US" b="1" i="1" dirty="0">
                <a:solidFill>
                  <a:schemeClr val="accent2"/>
                </a:solidFill>
              </a:rPr>
              <a:t>m</a:t>
            </a:r>
            <a:r>
              <a:rPr lang="en-US" altLang="en-US" dirty="0"/>
              <a:t> data bits and </a:t>
            </a:r>
            <a:r>
              <a:rPr lang="en-US" altLang="en-US" b="1" i="1" dirty="0">
                <a:solidFill>
                  <a:schemeClr val="accent2"/>
                </a:solidFill>
              </a:rPr>
              <a:t>r</a:t>
            </a:r>
            <a:r>
              <a:rPr lang="en-US" altLang="en-US" i="1" dirty="0"/>
              <a:t> </a:t>
            </a:r>
            <a:r>
              <a:rPr lang="en-US" altLang="en-US" dirty="0"/>
              <a:t>redundant bits.</a:t>
            </a:r>
          </a:p>
          <a:p>
            <a:pPr>
              <a:lnSpc>
                <a:spcPct val="90000"/>
              </a:lnSpc>
              <a:buFontTx/>
              <a:buNone/>
            </a:pPr>
            <a:r>
              <a:rPr lang="en-US" altLang="en-US" dirty="0"/>
              <a:t>Error detection involves determining if the received message matches one of the legal codewords.</a:t>
            </a:r>
          </a:p>
          <a:p>
            <a:pPr>
              <a:lnSpc>
                <a:spcPct val="90000"/>
              </a:lnSpc>
              <a:buFontTx/>
              <a:buNone/>
            </a:pPr>
            <a:r>
              <a:rPr lang="en-US" altLang="en-US" b="1" dirty="0">
                <a:solidFill>
                  <a:schemeClr val="accent1"/>
                </a:solidFill>
              </a:rPr>
              <a:t>Hamming distance </a:t>
            </a:r>
            <a:r>
              <a:rPr lang="en-US" altLang="en-US" b="1" dirty="0"/>
              <a:t>::</a:t>
            </a:r>
            <a:r>
              <a:rPr lang="en-US" altLang="en-US" dirty="0"/>
              <a:t> the number of bit positions in which two bit patterns differ.</a:t>
            </a:r>
          </a:p>
          <a:p>
            <a:pPr>
              <a:lnSpc>
                <a:spcPct val="90000"/>
              </a:lnSpc>
              <a:buFontTx/>
              <a:buNone/>
            </a:pPr>
            <a:r>
              <a:rPr lang="en-US" altLang="en-US" dirty="0"/>
              <a:t>Starting with a complete list of legal codewords, we need to find the two codewords whose Hamming distance is the </a:t>
            </a:r>
            <a:r>
              <a:rPr lang="en-US" altLang="en-US" dirty="0">
                <a:solidFill>
                  <a:srgbClr val="CC3300"/>
                </a:solidFill>
                <a:latin typeface="Comic Sans MS" panose="030F0702030302020204" pitchFamily="66" charset="0"/>
              </a:rPr>
              <a:t>smallest</a:t>
            </a:r>
            <a:r>
              <a:rPr lang="en-US" altLang="en-US" dirty="0"/>
              <a:t>. This determines the Hamming distance of the code.</a:t>
            </a:r>
            <a:endParaRPr lang="en-US" altLang="en-US" dirty="0">
              <a:solidFill>
                <a:schemeClr val="accent1"/>
              </a:solidFill>
            </a:endParaRPr>
          </a:p>
          <a:p>
            <a:endParaRPr lang="en-IN" dirty="0"/>
          </a:p>
        </p:txBody>
      </p:sp>
    </p:spTree>
    <p:extLst>
      <p:ext uri="{BB962C8B-B14F-4D97-AF65-F5344CB8AC3E}">
        <p14:creationId xmlns:p14="http://schemas.microsoft.com/office/powerpoint/2010/main" val="684407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7B6B0-1A61-4683-A9CA-623EF2E565C7}"/>
              </a:ext>
            </a:extLst>
          </p:cNvPr>
          <p:cNvSpPr/>
          <p:nvPr/>
        </p:nvSpPr>
        <p:spPr>
          <a:xfrm>
            <a:off x="686972" y="609664"/>
            <a:ext cx="10818055" cy="4801314"/>
          </a:xfrm>
          <a:prstGeom prst="rect">
            <a:avLst/>
          </a:prstGeom>
        </p:spPr>
        <p:txBody>
          <a:bodyPr wrap="square">
            <a:spAutoFit/>
          </a:bodyPr>
          <a:lstStyle/>
          <a:p>
            <a:r>
              <a:rPr lang="en-IN" b="1" dirty="0">
                <a:solidFill>
                  <a:srgbClr val="000000"/>
                </a:solidFill>
                <a:latin typeface="Arial" panose="020B0604020202020204" pitchFamily="34" charset="0"/>
              </a:rPr>
              <a:t>General algorithm</a:t>
            </a:r>
            <a:endParaRPr lang="en-IN" b="1" dirty="0">
              <a:solidFill>
                <a:srgbClr val="54595D"/>
              </a:solidFill>
              <a:latin typeface="Arial" panose="020B0604020202020204" pitchFamily="34" charset="0"/>
            </a:endParaRPr>
          </a:p>
          <a:p>
            <a:r>
              <a:rPr lang="en-IN" dirty="0">
                <a:solidFill>
                  <a:srgbClr val="222222"/>
                </a:solidFill>
                <a:latin typeface="Arial" panose="020B0604020202020204" pitchFamily="34" charset="0"/>
              </a:rPr>
              <a:t>The following general algorithm generates correcting (SEC) code for any number of bits.</a:t>
            </a:r>
          </a:p>
          <a:p>
            <a:pPr>
              <a:buFont typeface="+mj-lt"/>
              <a:buAutoNum type="arabicPeriod"/>
            </a:pPr>
            <a:r>
              <a:rPr lang="en-IN" dirty="0">
                <a:solidFill>
                  <a:srgbClr val="222222"/>
                </a:solidFill>
                <a:latin typeface="Arial" panose="020B0604020202020204" pitchFamily="34" charset="0"/>
              </a:rPr>
              <a:t>Number the bits starting from 1: bit 1, 2, 3, 4, 5, etc.</a:t>
            </a:r>
          </a:p>
          <a:p>
            <a:pPr>
              <a:buFont typeface="+mj-lt"/>
              <a:buAutoNum type="arabicPeriod"/>
            </a:pPr>
            <a:r>
              <a:rPr lang="en-IN" dirty="0">
                <a:solidFill>
                  <a:srgbClr val="222222"/>
                </a:solidFill>
                <a:latin typeface="Arial" panose="020B0604020202020204" pitchFamily="34" charset="0"/>
              </a:rPr>
              <a:t>Write the bit numbers in binary: 1, 10, 11, 100, 101, etc.</a:t>
            </a:r>
          </a:p>
          <a:p>
            <a:pPr>
              <a:buFont typeface="+mj-lt"/>
              <a:buAutoNum type="arabicPeriod"/>
            </a:pPr>
            <a:r>
              <a:rPr lang="en-IN" dirty="0">
                <a:solidFill>
                  <a:srgbClr val="222222"/>
                </a:solidFill>
                <a:latin typeface="Arial" panose="020B0604020202020204" pitchFamily="34" charset="0"/>
              </a:rPr>
              <a:t>All bit positions that are powers of two (have a single 1 bit in the binary form of their position) are parity bits: 1, 2, 4, 8, etc. (1, 10, 100, 1000)</a:t>
            </a:r>
          </a:p>
          <a:p>
            <a:pPr>
              <a:buFont typeface="+mj-lt"/>
              <a:buAutoNum type="arabicPeriod"/>
            </a:pPr>
            <a:r>
              <a:rPr lang="en-IN" dirty="0">
                <a:solidFill>
                  <a:srgbClr val="222222"/>
                </a:solidFill>
                <a:latin typeface="Arial" panose="020B0604020202020204" pitchFamily="34" charset="0"/>
              </a:rPr>
              <a:t>All other bit positions, with two or more 1 bits in the binary form of their position, are data bits.</a:t>
            </a:r>
          </a:p>
          <a:p>
            <a:pPr>
              <a:buFont typeface="+mj-lt"/>
              <a:buAutoNum type="arabicPeriod"/>
            </a:pPr>
            <a:r>
              <a:rPr lang="en-IN" dirty="0">
                <a:solidFill>
                  <a:srgbClr val="222222"/>
                </a:solidFill>
                <a:latin typeface="Arial" panose="020B0604020202020204" pitchFamily="34" charset="0"/>
              </a:rPr>
              <a:t>Each data bit is included in a unique set of 2 or more parity bits, as determined by the binary form of its bit position.</a:t>
            </a:r>
          </a:p>
          <a:p>
            <a:pPr marL="742950" lvl="1" indent="-285750">
              <a:buFont typeface="+mj-lt"/>
              <a:buAutoNum type="arabicPeriod"/>
            </a:pPr>
            <a:r>
              <a:rPr lang="en-IN" dirty="0">
                <a:solidFill>
                  <a:srgbClr val="222222"/>
                </a:solidFill>
                <a:latin typeface="Arial" panose="020B0604020202020204" pitchFamily="34" charset="0"/>
              </a:rPr>
              <a:t>Parity bit 1 covers all bit positions which have the least significant bit set: bit 1 (the parity bit itself), 3, 5, 7, 9, etc.</a:t>
            </a:r>
          </a:p>
          <a:p>
            <a:pPr marL="742950" lvl="1" indent="-285750">
              <a:buFont typeface="+mj-lt"/>
              <a:buAutoNum type="arabicPeriod"/>
            </a:pPr>
            <a:r>
              <a:rPr lang="en-IN" dirty="0">
                <a:solidFill>
                  <a:srgbClr val="222222"/>
                </a:solidFill>
                <a:latin typeface="Arial" panose="020B0604020202020204" pitchFamily="34" charset="0"/>
              </a:rPr>
              <a:t>Parity bit 2 covers all bit positions which have the second least significant bit set: bit 2 (the parity bit itself), 3, 6, 7, 10, 11, etc.</a:t>
            </a:r>
          </a:p>
          <a:p>
            <a:pPr marL="742950" lvl="1" indent="-285750">
              <a:buFont typeface="+mj-lt"/>
              <a:buAutoNum type="arabicPeriod"/>
            </a:pPr>
            <a:r>
              <a:rPr lang="en-IN" dirty="0">
                <a:solidFill>
                  <a:srgbClr val="222222"/>
                </a:solidFill>
                <a:latin typeface="Arial" panose="020B0604020202020204" pitchFamily="34" charset="0"/>
              </a:rPr>
              <a:t>Parity bit 4 covers all bit positions which have the third least significant bit set: bits 4–7, 12–15, 20–23, etc.</a:t>
            </a:r>
          </a:p>
          <a:p>
            <a:pPr marL="742950" lvl="1" indent="-285750">
              <a:buFont typeface="+mj-lt"/>
              <a:buAutoNum type="arabicPeriod"/>
            </a:pPr>
            <a:r>
              <a:rPr lang="en-IN" dirty="0">
                <a:solidFill>
                  <a:srgbClr val="222222"/>
                </a:solidFill>
                <a:latin typeface="Arial" panose="020B0604020202020204" pitchFamily="34" charset="0"/>
              </a:rPr>
              <a:t>Parity bit 8 covers all bit positions which have the fourth least significant bit set: bits 8–15, 24–31, 40–47, etc.</a:t>
            </a:r>
            <a:endParaRPr lang="en-IN"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71748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F3A13-B69A-4814-B9FD-E946C05F20D8}"/>
              </a:ext>
            </a:extLst>
          </p:cNvPr>
          <p:cNvPicPr>
            <a:picLocks noChangeAspect="1"/>
          </p:cNvPicPr>
          <p:nvPr/>
        </p:nvPicPr>
        <p:blipFill>
          <a:blip r:embed="rId2"/>
          <a:stretch>
            <a:fillRect/>
          </a:stretch>
        </p:blipFill>
        <p:spPr>
          <a:xfrm>
            <a:off x="440978" y="689317"/>
            <a:ext cx="11310043" cy="4684541"/>
          </a:xfrm>
          <a:prstGeom prst="rect">
            <a:avLst/>
          </a:prstGeom>
        </p:spPr>
      </p:pic>
    </p:spTree>
    <p:extLst>
      <p:ext uri="{BB962C8B-B14F-4D97-AF65-F5344CB8AC3E}">
        <p14:creationId xmlns:p14="http://schemas.microsoft.com/office/powerpoint/2010/main" val="269801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9F4B66-2F27-4F89-B390-24AFDC7FECBC}"/>
              </a:ext>
            </a:extLst>
          </p:cNvPr>
          <p:cNvPicPr>
            <a:picLocks noChangeAspect="1"/>
          </p:cNvPicPr>
          <p:nvPr/>
        </p:nvPicPr>
        <p:blipFill>
          <a:blip r:embed="rId2"/>
          <a:stretch>
            <a:fillRect/>
          </a:stretch>
        </p:blipFill>
        <p:spPr>
          <a:xfrm>
            <a:off x="695286" y="1223889"/>
            <a:ext cx="10784202" cy="4403188"/>
          </a:xfrm>
          <a:prstGeom prst="rect">
            <a:avLst/>
          </a:prstGeom>
        </p:spPr>
      </p:pic>
    </p:spTree>
    <p:extLst>
      <p:ext uri="{BB962C8B-B14F-4D97-AF65-F5344CB8AC3E}">
        <p14:creationId xmlns:p14="http://schemas.microsoft.com/office/powerpoint/2010/main" val="215942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7C7EB7-8B68-4E37-889A-BCE4EE9F53C4}"/>
              </a:ext>
            </a:extLst>
          </p:cNvPr>
          <p:cNvSpPr/>
          <p:nvPr/>
        </p:nvSpPr>
        <p:spPr>
          <a:xfrm>
            <a:off x="829994" y="478528"/>
            <a:ext cx="10311618" cy="5632311"/>
          </a:xfrm>
          <a:prstGeom prst="rect">
            <a:avLst/>
          </a:prstGeom>
        </p:spPr>
        <p:txBody>
          <a:bodyPr wrap="square">
            <a:spAutoFit/>
          </a:bodyPr>
          <a:lstStyle/>
          <a:p>
            <a:pPr marL="742950" indent="-742950">
              <a:buAutoNum type="arabicPeriod"/>
            </a:pPr>
            <a:r>
              <a:rPr lang="en-IN" sz="4000" dirty="0"/>
              <a:t>design a code with m message bits and r check bits that will allow all single errors to be corrected. </a:t>
            </a:r>
          </a:p>
          <a:p>
            <a:pPr marL="742950" indent="-742950">
              <a:buAutoNum type="arabicPeriod"/>
            </a:pPr>
            <a:r>
              <a:rPr lang="en-IN" sz="4000" dirty="0"/>
              <a:t>Each of the  2</a:t>
            </a:r>
            <a:r>
              <a:rPr lang="en-IN" sz="4000" baseline="30000" dirty="0"/>
              <a:t>m</a:t>
            </a:r>
            <a:r>
              <a:rPr lang="en-IN" sz="4000" dirty="0"/>
              <a:t> legal messages has n illegal codewords at a distance 1 from it. </a:t>
            </a:r>
          </a:p>
          <a:p>
            <a:pPr marL="742950" indent="-742950">
              <a:buAutoNum type="arabicPeriod"/>
            </a:pPr>
            <a:r>
              <a:rPr lang="en-IN" sz="4000" dirty="0"/>
              <a:t> Thus, each of the 2</a:t>
            </a:r>
            <a:r>
              <a:rPr lang="en-IN" sz="4000" baseline="30000" dirty="0"/>
              <a:t>m</a:t>
            </a:r>
            <a:r>
              <a:rPr lang="en-IN" sz="4000" dirty="0"/>
              <a:t> legal messages requires n + 1 bit patterns dedicated to it. Since the total number of bit patterns is 2</a:t>
            </a:r>
            <a:r>
              <a:rPr lang="en-IN" sz="4000" baseline="30000" dirty="0"/>
              <a:t>n</a:t>
            </a:r>
            <a:r>
              <a:rPr lang="en-IN" sz="4000" dirty="0"/>
              <a:t>, we must have (n + 1) 2</a:t>
            </a:r>
            <a:r>
              <a:rPr lang="en-IN" sz="4000" baseline="30000" dirty="0"/>
              <a:t>m  </a:t>
            </a:r>
            <a:r>
              <a:rPr lang="en-IN" sz="4000" dirty="0"/>
              <a:t>≤ 2</a:t>
            </a:r>
            <a:r>
              <a:rPr lang="en-IN" sz="4000" baseline="30000" dirty="0"/>
              <a:t>n</a:t>
            </a:r>
            <a:r>
              <a:rPr lang="en-IN" sz="4000" dirty="0"/>
              <a:t>. </a:t>
            </a:r>
          </a:p>
        </p:txBody>
      </p:sp>
    </p:spTree>
    <p:extLst>
      <p:ext uri="{BB962C8B-B14F-4D97-AF65-F5344CB8AC3E}">
        <p14:creationId xmlns:p14="http://schemas.microsoft.com/office/powerpoint/2010/main" val="91623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6BFD-A8FF-4350-AEF6-B721B7A5DC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21B80C-82B1-4DB3-A53C-AE2138CDD734}"/>
              </a:ext>
            </a:extLst>
          </p:cNvPr>
          <p:cNvSpPr>
            <a:spLocks noGrp="1"/>
          </p:cNvSpPr>
          <p:nvPr>
            <p:ph idx="1"/>
          </p:nvPr>
        </p:nvSpPr>
        <p:spPr/>
        <p:txBody>
          <a:bodyPr/>
          <a:lstStyle/>
          <a:p>
            <a:r>
              <a:rPr lang="en-IN" dirty="0"/>
              <a:t>Using n = m + r, this requirement becomes (m + r + 1) ≤ 2r. </a:t>
            </a:r>
          </a:p>
          <a:p>
            <a:r>
              <a:rPr lang="en-IN" dirty="0"/>
              <a:t>Given m, this puts a lower limit on the number of check bits needed to correct single errors.</a:t>
            </a:r>
          </a:p>
        </p:txBody>
      </p:sp>
    </p:spTree>
    <p:extLst>
      <p:ext uri="{BB962C8B-B14F-4D97-AF65-F5344CB8AC3E}">
        <p14:creationId xmlns:p14="http://schemas.microsoft.com/office/powerpoint/2010/main" val="3286145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81E3-7BEA-4ECF-8EA4-FDBF02B43E8E}"/>
              </a:ext>
            </a:extLst>
          </p:cNvPr>
          <p:cNvSpPr>
            <a:spLocks noGrp="1"/>
          </p:cNvSpPr>
          <p:nvPr>
            <p:ph type="title"/>
          </p:nvPr>
        </p:nvSpPr>
        <p:spPr/>
        <p:txBody>
          <a:bodyPr/>
          <a:lstStyle/>
          <a:p>
            <a:r>
              <a:rPr lang="en-US" altLang="en-US" dirty="0">
                <a:solidFill>
                  <a:srgbClr val="009900"/>
                </a:solidFill>
              </a:rPr>
              <a:t>Error Correcting Codes</a:t>
            </a:r>
            <a:endParaRPr lang="en-IN" dirty="0"/>
          </a:p>
        </p:txBody>
      </p:sp>
      <p:pic>
        <p:nvPicPr>
          <p:cNvPr id="4" name="Picture 4" descr="3-07">
            <a:extLst>
              <a:ext uri="{FF2B5EF4-FFF2-40B4-BE49-F238E27FC236}">
                <a16:creationId xmlns:a16="http://schemas.microsoft.com/office/drawing/2014/main" id="{23A94703-C78A-40FD-8115-A495975FF6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7077" y="2124221"/>
            <a:ext cx="4457016" cy="39530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3DB980FA-86AC-497B-8728-52F7D958A6E6}"/>
              </a:ext>
            </a:extLst>
          </p:cNvPr>
          <p:cNvSpPr>
            <a:spLocks noChangeArrowheads="1"/>
          </p:cNvSpPr>
          <p:nvPr/>
        </p:nvSpPr>
        <p:spPr bwMode="auto">
          <a:xfrm>
            <a:off x="8194093" y="2609802"/>
            <a:ext cx="2303462" cy="11525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dirty="0">
                <a:latin typeface="Comic Sans MS" panose="030F0702030302020204" pitchFamily="66" charset="0"/>
              </a:rPr>
              <a:t>Note</a:t>
            </a:r>
          </a:p>
          <a:p>
            <a:pPr algn="ctr"/>
            <a:r>
              <a:rPr lang="en-US" altLang="en-US" sz="2000" dirty="0">
                <a:latin typeface="Comic Sans MS" panose="030F0702030302020204" pitchFamily="66" charset="0"/>
              </a:rPr>
              <a:t>Check bits occupy</a:t>
            </a:r>
          </a:p>
          <a:p>
            <a:pPr algn="ctr"/>
            <a:r>
              <a:rPr lang="en-US" altLang="en-US" sz="2000" dirty="0">
                <a:latin typeface="Comic Sans MS" panose="030F0702030302020204" pitchFamily="66" charset="0"/>
              </a:rPr>
              <a:t>power of 2 slots</a:t>
            </a:r>
          </a:p>
        </p:txBody>
      </p:sp>
    </p:spTree>
    <p:extLst>
      <p:ext uri="{BB962C8B-B14F-4D97-AF65-F5344CB8AC3E}">
        <p14:creationId xmlns:p14="http://schemas.microsoft.com/office/powerpoint/2010/main" val="257782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CBD9-10A2-4656-B515-39372327AC9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41F8E2B-863E-44F1-8D3C-31B739F427A6}"/>
              </a:ext>
            </a:extLst>
          </p:cNvPr>
          <p:cNvPicPr>
            <a:picLocks noGrp="1" noChangeAspect="1"/>
          </p:cNvPicPr>
          <p:nvPr>
            <p:ph idx="1"/>
          </p:nvPr>
        </p:nvPicPr>
        <p:blipFill>
          <a:blip r:embed="rId2"/>
          <a:stretch>
            <a:fillRect/>
          </a:stretch>
        </p:blipFill>
        <p:spPr>
          <a:xfrm>
            <a:off x="1012875" y="404057"/>
            <a:ext cx="10452294" cy="5687254"/>
          </a:xfrm>
          <a:prstGeom prst="rect">
            <a:avLst/>
          </a:prstGeom>
        </p:spPr>
      </p:pic>
    </p:spTree>
    <p:extLst>
      <p:ext uri="{BB962C8B-B14F-4D97-AF65-F5344CB8AC3E}">
        <p14:creationId xmlns:p14="http://schemas.microsoft.com/office/powerpoint/2010/main" val="3751430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6F2A-0031-4F76-B29A-1040CFF23D5D}"/>
              </a:ext>
            </a:extLst>
          </p:cNvPr>
          <p:cNvSpPr>
            <a:spLocks noGrp="1"/>
          </p:cNvSpPr>
          <p:nvPr>
            <p:ph type="title"/>
          </p:nvPr>
        </p:nvSpPr>
        <p:spPr/>
        <p:txBody>
          <a:bodyPr/>
          <a:lstStyle/>
          <a:p>
            <a:r>
              <a:rPr lang="en-US" altLang="en-US" dirty="0">
                <a:solidFill>
                  <a:srgbClr val="009900"/>
                </a:solidFill>
              </a:rPr>
              <a:t>Hamming Codes</a:t>
            </a:r>
            <a:endParaRPr lang="en-IN" dirty="0"/>
          </a:p>
        </p:txBody>
      </p:sp>
      <p:sp>
        <p:nvSpPr>
          <p:cNvPr id="3" name="Content Placeholder 2">
            <a:extLst>
              <a:ext uri="{FF2B5EF4-FFF2-40B4-BE49-F238E27FC236}">
                <a16:creationId xmlns:a16="http://schemas.microsoft.com/office/drawing/2014/main" id="{AFA8A8BE-ABD4-4E9B-A051-A422EBB21008}"/>
              </a:ext>
            </a:extLst>
          </p:cNvPr>
          <p:cNvSpPr>
            <a:spLocks noGrp="1"/>
          </p:cNvSpPr>
          <p:nvPr>
            <p:ph idx="1"/>
          </p:nvPr>
        </p:nvSpPr>
        <p:spPr/>
        <p:txBody>
          <a:bodyPr/>
          <a:lstStyle/>
          <a:p>
            <a:r>
              <a:rPr lang="en-US" altLang="en-US" dirty="0"/>
              <a:t>To </a:t>
            </a:r>
            <a:r>
              <a:rPr lang="en-US" altLang="en-US" b="1" dirty="0">
                <a:solidFill>
                  <a:schemeClr val="accent2"/>
                </a:solidFill>
              </a:rPr>
              <a:t>detect</a:t>
            </a:r>
            <a:r>
              <a:rPr lang="en-US" altLang="en-US" dirty="0">
                <a:solidFill>
                  <a:schemeClr val="accent2"/>
                </a:solidFill>
              </a:rPr>
              <a:t> </a:t>
            </a:r>
            <a:r>
              <a:rPr lang="en-US" altLang="en-US" b="1" i="1" dirty="0">
                <a:solidFill>
                  <a:srgbClr val="009900"/>
                </a:solidFill>
                <a:latin typeface="Comic Sans MS" panose="030F0702030302020204" pitchFamily="66" charset="0"/>
              </a:rPr>
              <a:t>d</a:t>
            </a:r>
            <a:r>
              <a:rPr lang="en-US" altLang="en-US" b="1" i="1" dirty="0"/>
              <a:t> </a:t>
            </a:r>
            <a:r>
              <a:rPr lang="en-US" altLang="en-US" dirty="0"/>
              <a:t>single bit errors, you need a </a:t>
            </a:r>
            <a:r>
              <a:rPr lang="en-US" altLang="en-US" b="1" i="1" dirty="0">
                <a:solidFill>
                  <a:srgbClr val="009900"/>
                </a:solidFill>
                <a:latin typeface="Comic Sans MS" panose="030F0702030302020204" pitchFamily="66" charset="0"/>
              </a:rPr>
              <a:t>d+1</a:t>
            </a:r>
            <a:r>
              <a:rPr lang="en-US" altLang="en-US" i="1" dirty="0"/>
              <a:t> </a:t>
            </a:r>
            <a:r>
              <a:rPr lang="en-US" altLang="en-US" dirty="0"/>
              <a:t>code distance.</a:t>
            </a:r>
          </a:p>
          <a:p>
            <a:r>
              <a:rPr lang="en-US" altLang="en-US" dirty="0"/>
              <a:t>To </a:t>
            </a:r>
            <a:r>
              <a:rPr lang="en-US" altLang="en-US" b="1" dirty="0">
                <a:solidFill>
                  <a:srgbClr val="990000"/>
                </a:solidFill>
              </a:rPr>
              <a:t>correct</a:t>
            </a:r>
            <a:r>
              <a:rPr lang="en-US" altLang="en-US" dirty="0">
                <a:solidFill>
                  <a:srgbClr val="990000"/>
                </a:solidFill>
              </a:rPr>
              <a:t> </a:t>
            </a:r>
            <a:r>
              <a:rPr lang="en-US" altLang="en-US" b="1" i="1" dirty="0">
                <a:solidFill>
                  <a:srgbClr val="009900"/>
                </a:solidFill>
                <a:latin typeface="Comic Sans MS" panose="030F0702030302020204" pitchFamily="66" charset="0"/>
              </a:rPr>
              <a:t>d</a:t>
            </a:r>
            <a:r>
              <a:rPr lang="en-US" altLang="en-US" i="1" dirty="0"/>
              <a:t> </a:t>
            </a:r>
            <a:r>
              <a:rPr lang="en-US" altLang="en-US" dirty="0"/>
              <a:t>single bit errors, you need a </a:t>
            </a:r>
            <a:r>
              <a:rPr lang="en-US" altLang="en-US" b="1" i="1" dirty="0">
                <a:solidFill>
                  <a:srgbClr val="009900"/>
                </a:solidFill>
                <a:latin typeface="Comic Sans MS" panose="030F0702030302020204" pitchFamily="66" charset="0"/>
              </a:rPr>
              <a:t>2d+1</a:t>
            </a:r>
            <a:r>
              <a:rPr lang="en-US" altLang="en-US" i="1" dirty="0"/>
              <a:t> </a:t>
            </a:r>
            <a:r>
              <a:rPr lang="en-US" altLang="en-US" dirty="0"/>
              <a:t>code distance.</a:t>
            </a:r>
          </a:p>
          <a:p>
            <a:pPr>
              <a:buFont typeface="Wingdings" panose="05000000000000000000" pitchFamily="2" charset="2"/>
              <a:buChar char="è"/>
            </a:pPr>
            <a:r>
              <a:rPr lang="en-US" altLang="en-US" dirty="0">
                <a:sym typeface="Wingdings" panose="05000000000000000000" pitchFamily="2" charset="2"/>
              </a:rPr>
              <a:t>In general, the price for redundant bits is </a:t>
            </a:r>
            <a:r>
              <a:rPr lang="en-US" altLang="en-US" u="sng" dirty="0">
                <a:sym typeface="Wingdings" panose="05000000000000000000" pitchFamily="2" charset="2"/>
              </a:rPr>
              <a:t>too expensive</a:t>
            </a:r>
            <a:r>
              <a:rPr lang="en-US" altLang="en-US" dirty="0">
                <a:sym typeface="Wingdings" panose="05000000000000000000" pitchFamily="2" charset="2"/>
              </a:rPr>
              <a:t> to do </a:t>
            </a:r>
            <a:r>
              <a:rPr lang="en-US" altLang="en-US" dirty="0">
                <a:solidFill>
                  <a:srgbClr val="990000"/>
                </a:solidFill>
                <a:sym typeface="Wingdings" panose="05000000000000000000" pitchFamily="2" charset="2"/>
              </a:rPr>
              <a:t>error correction </a:t>
            </a:r>
            <a:r>
              <a:rPr lang="en-US" altLang="en-US" dirty="0">
                <a:sym typeface="Wingdings" panose="05000000000000000000" pitchFamily="2" charset="2"/>
              </a:rPr>
              <a:t>for network messages.</a:t>
            </a:r>
          </a:p>
          <a:p>
            <a:pPr>
              <a:buFont typeface="Wingdings" panose="05000000000000000000" pitchFamily="2" charset="2"/>
              <a:buChar char="è"/>
            </a:pPr>
            <a:r>
              <a:rPr lang="en-US" altLang="en-US" dirty="0"/>
              <a:t> </a:t>
            </a:r>
            <a:r>
              <a:rPr lang="en-US" altLang="en-US" dirty="0">
                <a:solidFill>
                  <a:schemeClr val="accent2"/>
                </a:solidFill>
              </a:rPr>
              <a:t>Network protocols use error detection and ARQ.</a:t>
            </a:r>
            <a:endParaRPr lang="en-US" altLang="en-US" dirty="0"/>
          </a:p>
          <a:p>
            <a:endParaRPr lang="en-IN" dirty="0"/>
          </a:p>
        </p:txBody>
      </p:sp>
    </p:spTree>
    <p:extLst>
      <p:ext uri="{BB962C8B-B14F-4D97-AF65-F5344CB8AC3E}">
        <p14:creationId xmlns:p14="http://schemas.microsoft.com/office/powerpoint/2010/main" val="814131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6F1A-016F-4319-980B-4261266F54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F18BFA-808C-4DBE-A442-60539E4C71E2}"/>
              </a:ext>
            </a:extLst>
          </p:cNvPr>
          <p:cNvSpPr>
            <a:spLocks noGrp="1"/>
          </p:cNvSpPr>
          <p:nvPr>
            <p:ph idx="1"/>
          </p:nvPr>
        </p:nvSpPr>
        <p:spPr/>
        <p:txBody>
          <a:bodyPr/>
          <a:lstStyle/>
          <a:p>
            <a:pPr algn="just"/>
            <a:r>
              <a:rPr lang="en-IN" dirty="0"/>
              <a:t>Before giving the general characteristics of the Hamming code, we will illustrate its operation with a data word of eight bits. </a:t>
            </a:r>
          </a:p>
          <a:p>
            <a:pPr algn="just"/>
            <a:r>
              <a:rPr lang="en-IN" dirty="0"/>
              <a:t>Consider, for example, the 8-bit data word 11000100. We include four parity bits with this word and arrange the 12 bits as follows:</a:t>
            </a:r>
          </a:p>
          <a:p>
            <a:r>
              <a:rPr lang="fr-FR" dirty="0"/>
              <a:t>Bit position 			1 	2 	3 	4 	5 	6 	7 	8 	9 	10 	11 	12</a:t>
            </a:r>
          </a:p>
          <a:p>
            <a:pPr marL="0" indent="0">
              <a:buNone/>
            </a:pPr>
            <a:r>
              <a:rPr lang="nn-NO" i="1" dirty="0"/>
              <a:t>						P</a:t>
            </a:r>
            <a:r>
              <a:rPr lang="nn-NO" dirty="0"/>
              <a:t>1 	</a:t>
            </a:r>
            <a:r>
              <a:rPr lang="nn-NO" i="1" dirty="0"/>
              <a:t>P</a:t>
            </a:r>
            <a:r>
              <a:rPr lang="nn-NO" dirty="0"/>
              <a:t>2 	1 	</a:t>
            </a:r>
            <a:r>
              <a:rPr lang="nn-NO" i="1" dirty="0"/>
              <a:t>P</a:t>
            </a:r>
            <a:r>
              <a:rPr lang="nn-NO" dirty="0"/>
              <a:t>4 	1 	0 	0 	</a:t>
            </a:r>
            <a:r>
              <a:rPr lang="nn-NO" i="1" dirty="0"/>
              <a:t>P</a:t>
            </a:r>
            <a:r>
              <a:rPr lang="nn-NO" dirty="0"/>
              <a:t>8 	0 	1 	0 	0</a:t>
            </a:r>
            <a:endParaRPr lang="en-IN" dirty="0"/>
          </a:p>
        </p:txBody>
      </p:sp>
    </p:spTree>
    <p:extLst>
      <p:ext uri="{BB962C8B-B14F-4D97-AF65-F5344CB8AC3E}">
        <p14:creationId xmlns:p14="http://schemas.microsoft.com/office/powerpoint/2010/main" val="3834955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E231-979D-4DDA-9B11-D44B89ED0C7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1271A22-E720-45A4-A70A-E7023743F6A9}"/>
              </a:ext>
            </a:extLst>
          </p:cNvPr>
          <p:cNvPicPr>
            <a:picLocks noGrp="1" noChangeAspect="1"/>
          </p:cNvPicPr>
          <p:nvPr>
            <p:ph idx="1"/>
          </p:nvPr>
        </p:nvPicPr>
        <p:blipFill>
          <a:blip r:embed="rId2"/>
          <a:stretch>
            <a:fillRect/>
          </a:stretch>
        </p:blipFill>
        <p:spPr>
          <a:xfrm>
            <a:off x="900332" y="982132"/>
            <a:ext cx="10297551" cy="4893736"/>
          </a:xfrm>
          <a:prstGeom prst="rect">
            <a:avLst/>
          </a:prstGeom>
        </p:spPr>
      </p:pic>
    </p:spTree>
    <p:extLst>
      <p:ext uri="{BB962C8B-B14F-4D97-AF65-F5344CB8AC3E}">
        <p14:creationId xmlns:p14="http://schemas.microsoft.com/office/powerpoint/2010/main" val="1151959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D359-2EA1-479F-909D-3FFCC00F8F4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F1E50CA-933A-4BD4-B857-7ADA268687D0}"/>
              </a:ext>
            </a:extLst>
          </p:cNvPr>
          <p:cNvPicPr>
            <a:picLocks noGrp="1" noChangeAspect="1"/>
          </p:cNvPicPr>
          <p:nvPr>
            <p:ph idx="1"/>
          </p:nvPr>
        </p:nvPicPr>
        <p:blipFill>
          <a:blip r:embed="rId2"/>
          <a:stretch>
            <a:fillRect/>
          </a:stretch>
        </p:blipFill>
        <p:spPr>
          <a:xfrm>
            <a:off x="457376" y="829994"/>
            <a:ext cx="10999552" cy="4164037"/>
          </a:xfrm>
          <a:prstGeom prst="rect">
            <a:avLst/>
          </a:prstGeom>
        </p:spPr>
      </p:pic>
    </p:spTree>
    <p:extLst>
      <p:ext uri="{BB962C8B-B14F-4D97-AF65-F5344CB8AC3E}">
        <p14:creationId xmlns:p14="http://schemas.microsoft.com/office/powerpoint/2010/main" val="168401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0AA6-C740-48AF-8337-28E2CF766DD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2516DFE-E709-44EA-8A38-29F854841708}"/>
              </a:ext>
            </a:extLst>
          </p:cNvPr>
          <p:cNvPicPr>
            <a:picLocks noGrp="1" noChangeAspect="1"/>
          </p:cNvPicPr>
          <p:nvPr>
            <p:ph idx="1"/>
          </p:nvPr>
        </p:nvPicPr>
        <p:blipFill>
          <a:blip r:embed="rId2"/>
          <a:stretch>
            <a:fillRect/>
          </a:stretch>
        </p:blipFill>
        <p:spPr>
          <a:xfrm>
            <a:off x="263290" y="815925"/>
            <a:ext cx="11244081" cy="5176911"/>
          </a:xfrm>
          <a:prstGeom prst="rect">
            <a:avLst/>
          </a:prstGeom>
        </p:spPr>
      </p:pic>
    </p:spTree>
    <p:extLst>
      <p:ext uri="{BB962C8B-B14F-4D97-AF65-F5344CB8AC3E}">
        <p14:creationId xmlns:p14="http://schemas.microsoft.com/office/powerpoint/2010/main" val="2559581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80CC-4F39-4DF8-B89F-366EB152D4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8AA8D6-07A5-4E7B-B463-2EE6407163DF}"/>
              </a:ext>
            </a:extLst>
          </p:cNvPr>
          <p:cNvSpPr>
            <a:spLocks noGrp="1"/>
          </p:cNvSpPr>
          <p:nvPr>
            <p:ph idx="1"/>
          </p:nvPr>
        </p:nvSpPr>
        <p:spPr/>
        <p:txBody>
          <a:bodyPr/>
          <a:lstStyle/>
          <a:p>
            <a:r>
              <a:rPr lang="en-IN" dirty="0"/>
              <a:t>A 0 check bit designates an even parity over the checked bits, and a 1 designates an odd parity. Since the bits were written with even parity, the result, C C8C4C2C1 0000, indicates that no error has occurred. However, if , the 4-bit binary number formed by the check bits gives the position of the erroneous bit if only a single bit is in error. For example, consider the following three cases:</a:t>
            </a:r>
          </a:p>
        </p:txBody>
      </p:sp>
    </p:spTree>
    <p:extLst>
      <p:ext uri="{BB962C8B-B14F-4D97-AF65-F5344CB8AC3E}">
        <p14:creationId xmlns:p14="http://schemas.microsoft.com/office/powerpoint/2010/main" val="256160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E368-E948-4D81-A833-7FE66B2EAA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A263D3-5C6D-4FF2-B040-CD6AFA05143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0A0A7EA-CAB7-42C2-AC0C-2046E7A0F32E}"/>
              </a:ext>
            </a:extLst>
          </p:cNvPr>
          <p:cNvPicPr>
            <a:picLocks noChangeAspect="1"/>
          </p:cNvPicPr>
          <p:nvPr/>
        </p:nvPicPr>
        <p:blipFill>
          <a:blip r:embed="rId2"/>
          <a:stretch>
            <a:fillRect/>
          </a:stretch>
        </p:blipFill>
        <p:spPr>
          <a:xfrm>
            <a:off x="1448972" y="1631852"/>
            <a:ext cx="9447625" cy="3995225"/>
          </a:xfrm>
          <a:prstGeom prst="rect">
            <a:avLst/>
          </a:prstGeom>
        </p:spPr>
      </p:pic>
    </p:spTree>
    <p:extLst>
      <p:ext uri="{BB962C8B-B14F-4D97-AF65-F5344CB8AC3E}">
        <p14:creationId xmlns:p14="http://schemas.microsoft.com/office/powerpoint/2010/main" val="3705642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7BAD-1760-4B7E-B405-2D084DCFBE39}"/>
              </a:ext>
            </a:extLst>
          </p:cNvPr>
          <p:cNvSpPr>
            <a:spLocks noGrp="1"/>
          </p:cNvSpPr>
          <p:nvPr>
            <p:ph type="title"/>
          </p:nvPr>
        </p:nvSpPr>
        <p:spPr/>
        <p:txBody>
          <a:bodyPr/>
          <a:lstStyle/>
          <a:p>
            <a:r>
              <a:rPr lang="en-US" altLang="en-US" dirty="0">
                <a:solidFill>
                  <a:srgbClr val="009900"/>
                </a:solidFill>
              </a:rPr>
              <a:t>Error Detection</a:t>
            </a:r>
            <a:endParaRPr lang="en-IN" dirty="0"/>
          </a:p>
        </p:txBody>
      </p:sp>
      <p:sp>
        <p:nvSpPr>
          <p:cNvPr id="3" name="Content Placeholder 2">
            <a:extLst>
              <a:ext uri="{FF2B5EF4-FFF2-40B4-BE49-F238E27FC236}">
                <a16:creationId xmlns:a16="http://schemas.microsoft.com/office/drawing/2014/main" id="{2425104D-7DA9-4C43-8CE6-ADA1C824A221}"/>
              </a:ext>
            </a:extLst>
          </p:cNvPr>
          <p:cNvSpPr>
            <a:spLocks noGrp="1"/>
          </p:cNvSpPr>
          <p:nvPr>
            <p:ph idx="1"/>
          </p:nvPr>
        </p:nvSpPr>
        <p:spPr>
          <a:xfrm>
            <a:off x="1295401" y="1997612"/>
            <a:ext cx="9601196" cy="3878256"/>
          </a:xfrm>
        </p:spPr>
        <p:txBody>
          <a:bodyPr>
            <a:normAutofit fontScale="85000" lnSpcReduction="20000"/>
          </a:bodyPr>
          <a:lstStyle/>
          <a:p>
            <a:pPr>
              <a:buFontTx/>
              <a:buNone/>
            </a:pPr>
            <a:r>
              <a:rPr lang="en-US" altLang="en-US" i="1" dirty="0">
                <a:solidFill>
                  <a:schemeClr val="accent2"/>
                </a:solidFill>
              </a:rPr>
              <a:t>Remember – errors in network transmissions are </a:t>
            </a:r>
            <a:r>
              <a:rPr lang="en-US" altLang="en-US" b="1" i="1" dirty="0" err="1">
                <a:solidFill>
                  <a:schemeClr val="accent2"/>
                </a:solidFill>
                <a:latin typeface="Comic Sans MS" panose="030F0702030302020204" pitchFamily="66" charset="0"/>
              </a:rPr>
              <a:t>bursty</a:t>
            </a:r>
            <a:r>
              <a:rPr lang="en-US" altLang="en-US" i="1" dirty="0">
                <a:solidFill>
                  <a:schemeClr val="accent2"/>
                </a:solidFill>
              </a:rPr>
              <a:t>.</a:t>
            </a:r>
          </a:p>
          <a:p>
            <a:pPr>
              <a:buFont typeface="Wingdings" panose="05000000000000000000" pitchFamily="2" charset="2"/>
              <a:buChar char="è"/>
            </a:pPr>
            <a:r>
              <a:rPr lang="en-US" altLang="en-US" i="1" dirty="0">
                <a:solidFill>
                  <a:schemeClr val="accent2"/>
                </a:solidFill>
                <a:sym typeface="Wingdings" panose="05000000000000000000" pitchFamily="2" charset="2"/>
              </a:rPr>
              <a:t>The percentage of damage due to errors is lower.</a:t>
            </a:r>
          </a:p>
          <a:p>
            <a:pPr>
              <a:buFont typeface="Wingdings" panose="05000000000000000000" pitchFamily="2" charset="2"/>
              <a:buChar char="è"/>
            </a:pPr>
            <a:r>
              <a:rPr lang="en-US" altLang="en-US" i="1" dirty="0">
                <a:solidFill>
                  <a:schemeClr val="accent2"/>
                </a:solidFill>
              </a:rPr>
              <a:t> It is harder to detect and correct network errors.</a:t>
            </a:r>
          </a:p>
          <a:p>
            <a:r>
              <a:rPr lang="en-US" altLang="en-US" dirty="0"/>
              <a:t>Linear codes</a:t>
            </a:r>
          </a:p>
          <a:p>
            <a:pPr lvl="1"/>
            <a:r>
              <a:rPr lang="en-US" altLang="en-US" sz="2400" dirty="0"/>
              <a:t>Single parity check code :: take </a:t>
            </a:r>
            <a:r>
              <a:rPr lang="en-US" altLang="en-US" sz="2400" i="1" dirty="0"/>
              <a:t>k</a:t>
            </a:r>
            <a:r>
              <a:rPr lang="en-US" altLang="en-US" sz="2400" dirty="0"/>
              <a:t> information bits and appends a single </a:t>
            </a:r>
            <a:r>
              <a:rPr lang="en-US" altLang="en-US" sz="2400" b="1" dirty="0"/>
              <a:t>check bit </a:t>
            </a:r>
            <a:r>
              <a:rPr lang="en-US" altLang="en-US" sz="2400" dirty="0"/>
              <a:t>to form a codeword.</a:t>
            </a:r>
          </a:p>
          <a:p>
            <a:pPr lvl="1"/>
            <a:r>
              <a:rPr lang="en-US" altLang="en-US" sz="2400" dirty="0"/>
              <a:t>Two-dimensional parity checks</a:t>
            </a:r>
          </a:p>
          <a:p>
            <a:r>
              <a:rPr lang="en-US" altLang="en-US" dirty="0"/>
              <a:t>IP Checksum</a:t>
            </a:r>
          </a:p>
          <a:p>
            <a:r>
              <a:rPr lang="en-US" altLang="en-US" dirty="0"/>
              <a:t>Polynomial Codes </a:t>
            </a:r>
            <a:endParaRPr lang="en-US" altLang="en-US" dirty="0">
              <a:solidFill>
                <a:srgbClr val="009900"/>
              </a:solidFill>
            </a:endParaRPr>
          </a:p>
          <a:p>
            <a:pPr>
              <a:buFontTx/>
              <a:buNone/>
            </a:pPr>
            <a:r>
              <a:rPr lang="en-US" altLang="en-US" dirty="0">
                <a:solidFill>
                  <a:srgbClr val="009900"/>
                </a:solidFill>
              </a:rPr>
              <a:t>           Example: </a:t>
            </a:r>
            <a:r>
              <a:rPr lang="en-US" altLang="en-US" b="1" dirty="0">
                <a:solidFill>
                  <a:srgbClr val="009900"/>
                </a:solidFill>
                <a:latin typeface="Comic Sans MS" panose="030F0702030302020204" pitchFamily="66" charset="0"/>
              </a:rPr>
              <a:t>CRC </a:t>
            </a:r>
            <a:r>
              <a:rPr lang="en-US" altLang="en-US" dirty="0">
                <a:solidFill>
                  <a:srgbClr val="009900"/>
                </a:solidFill>
                <a:latin typeface="Comic Sans MS" panose="030F0702030302020204" pitchFamily="66" charset="0"/>
              </a:rPr>
              <a:t>(Cyclic Redundancy Checking)</a:t>
            </a:r>
            <a:endParaRPr lang="en-US" altLang="en-US" b="1" dirty="0">
              <a:solidFill>
                <a:srgbClr val="009900"/>
              </a:solidFill>
              <a:latin typeface="Comic Sans MS" panose="030F0702030302020204" pitchFamily="66" charset="0"/>
            </a:endParaRPr>
          </a:p>
          <a:p>
            <a:endParaRPr lang="en-IN" dirty="0"/>
          </a:p>
        </p:txBody>
      </p:sp>
    </p:spTree>
    <p:extLst>
      <p:ext uri="{BB962C8B-B14F-4D97-AF65-F5344CB8AC3E}">
        <p14:creationId xmlns:p14="http://schemas.microsoft.com/office/powerpoint/2010/main" val="3899950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2800E1-9B3B-4EE2-84FA-B5951D0CD094}"/>
              </a:ext>
            </a:extLst>
          </p:cNvPr>
          <p:cNvPicPr>
            <a:picLocks noChangeAspect="1"/>
          </p:cNvPicPr>
          <p:nvPr/>
        </p:nvPicPr>
        <p:blipFill>
          <a:blip r:embed="rId2"/>
          <a:stretch>
            <a:fillRect/>
          </a:stretch>
        </p:blipFill>
        <p:spPr>
          <a:xfrm>
            <a:off x="3039551" y="912575"/>
            <a:ext cx="5578323" cy="1005927"/>
          </a:xfrm>
          <a:prstGeom prst="rect">
            <a:avLst/>
          </a:prstGeom>
        </p:spPr>
      </p:pic>
      <p:sp>
        <p:nvSpPr>
          <p:cNvPr id="2" name="Title 1">
            <a:extLst>
              <a:ext uri="{FF2B5EF4-FFF2-40B4-BE49-F238E27FC236}">
                <a16:creationId xmlns:a16="http://schemas.microsoft.com/office/drawing/2014/main" id="{13638839-095F-45BE-9217-C49D7146386C}"/>
              </a:ext>
            </a:extLst>
          </p:cNvPr>
          <p:cNvSpPr>
            <a:spLocks noGrp="1"/>
          </p:cNvSpPr>
          <p:nvPr>
            <p:ph type="title"/>
          </p:nvPr>
        </p:nvSpPr>
        <p:spPr>
          <a:xfrm>
            <a:off x="1295402" y="982132"/>
            <a:ext cx="9601196" cy="1303867"/>
          </a:xfrm>
        </p:spPr>
        <p:txBody>
          <a:bodyPr/>
          <a:lstStyle/>
          <a:p>
            <a:endParaRPr lang="en-IN" dirty="0"/>
          </a:p>
        </p:txBody>
      </p:sp>
      <p:sp>
        <p:nvSpPr>
          <p:cNvPr id="3" name="Content Placeholder 2">
            <a:extLst>
              <a:ext uri="{FF2B5EF4-FFF2-40B4-BE49-F238E27FC236}">
                <a16:creationId xmlns:a16="http://schemas.microsoft.com/office/drawing/2014/main" id="{19D3B12F-C6D4-4A92-8066-EC8B07AD2AE8}"/>
              </a:ext>
            </a:extLst>
          </p:cNvPr>
          <p:cNvSpPr>
            <a:spLocks noGrp="1"/>
          </p:cNvSpPr>
          <p:nvPr>
            <p:ph idx="1"/>
          </p:nvPr>
        </p:nvSpPr>
        <p:spPr/>
        <p:txBody>
          <a:bodyPr/>
          <a:lstStyle/>
          <a:p>
            <a:r>
              <a:rPr lang="en-IN" dirty="0"/>
              <a:t>                           </a:t>
            </a:r>
          </a:p>
        </p:txBody>
      </p:sp>
      <p:sp>
        <p:nvSpPr>
          <p:cNvPr id="53" name="Rectangle 2">
            <a:extLst>
              <a:ext uri="{FF2B5EF4-FFF2-40B4-BE49-F238E27FC236}">
                <a16:creationId xmlns:a16="http://schemas.microsoft.com/office/drawing/2014/main" id="{BD8EDE7E-9C41-40DF-B8C2-C8751EA062AD}"/>
              </a:ext>
            </a:extLst>
          </p:cNvPr>
          <p:cNvSpPr>
            <a:spLocks noChangeArrowheads="1"/>
          </p:cNvSpPr>
          <p:nvPr/>
        </p:nvSpPr>
        <p:spPr bwMode="auto">
          <a:xfrm>
            <a:off x="180975" y="3767138"/>
            <a:ext cx="1592263" cy="109378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 name="Text Box 3">
            <a:extLst>
              <a:ext uri="{FF2B5EF4-FFF2-40B4-BE49-F238E27FC236}">
                <a16:creationId xmlns:a16="http://schemas.microsoft.com/office/drawing/2014/main" id="{F7355B68-C96C-4416-979F-2FB7F598FFF6}"/>
              </a:ext>
            </a:extLst>
          </p:cNvPr>
          <p:cNvSpPr txBox="1">
            <a:spLocks noChangeArrowheads="1"/>
          </p:cNvSpPr>
          <p:nvPr/>
        </p:nvSpPr>
        <p:spPr bwMode="auto">
          <a:xfrm>
            <a:off x="168275" y="3978275"/>
            <a:ext cx="16049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t>Calculate check bits</a:t>
            </a:r>
          </a:p>
        </p:txBody>
      </p:sp>
      <p:sp>
        <p:nvSpPr>
          <p:cNvPr id="55" name="Rectangle 4">
            <a:extLst>
              <a:ext uri="{FF2B5EF4-FFF2-40B4-BE49-F238E27FC236}">
                <a16:creationId xmlns:a16="http://schemas.microsoft.com/office/drawing/2014/main" id="{7096FB54-AC00-49DD-9E31-F1E712E8464D}"/>
              </a:ext>
            </a:extLst>
          </p:cNvPr>
          <p:cNvSpPr>
            <a:spLocks noChangeArrowheads="1"/>
          </p:cNvSpPr>
          <p:nvPr/>
        </p:nvSpPr>
        <p:spPr bwMode="auto">
          <a:xfrm>
            <a:off x="2514600" y="3276600"/>
            <a:ext cx="1995488" cy="139541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 name="Text Box 5">
            <a:extLst>
              <a:ext uri="{FF2B5EF4-FFF2-40B4-BE49-F238E27FC236}">
                <a16:creationId xmlns:a16="http://schemas.microsoft.com/office/drawing/2014/main" id="{711B6F62-1530-4398-9677-EA8FF32DF9E5}"/>
              </a:ext>
            </a:extLst>
          </p:cNvPr>
          <p:cNvSpPr txBox="1">
            <a:spLocks noChangeArrowheads="1"/>
          </p:cNvSpPr>
          <p:nvPr/>
        </p:nvSpPr>
        <p:spPr bwMode="auto">
          <a:xfrm>
            <a:off x="2819400" y="3744913"/>
            <a:ext cx="155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dirty="0"/>
              <a:t>Channel</a:t>
            </a:r>
          </a:p>
        </p:txBody>
      </p:sp>
      <p:sp>
        <p:nvSpPr>
          <p:cNvPr id="57" name="Rectangle 6">
            <a:extLst>
              <a:ext uri="{FF2B5EF4-FFF2-40B4-BE49-F238E27FC236}">
                <a16:creationId xmlns:a16="http://schemas.microsoft.com/office/drawing/2014/main" id="{682E58F7-944C-46DE-B59C-EE91EC2A06D5}"/>
              </a:ext>
            </a:extLst>
          </p:cNvPr>
          <p:cNvSpPr>
            <a:spLocks noChangeArrowheads="1"/>
          </p:cNvSpPr>
          <p:nvPr/>
        </p:nvSpPr>
        <p:spPr bwMode="auto">
          <a:xfrm>
            <a:off x="5619750" y="2744788"/>
            <a:ext cx="2335213" cy="8810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8" name="Text Box 7">
            <a:extLst>
              <a:ext uri="{FF2B5EF4-FFF2-40B4-BE49-F238E27FC236}">
                <a16:creationId xmlns:a16="http://schemas.microsoft.com/office/drawing/2014/main" id="{FF288D62-2D00-48BD-8690-9CD9FF96A29C}"/>
              </a:ext>
            </a:extLst>
          </p:cNvPr>
          <p:cNvSpPr txBox="1">
            <a:spLocks noChangeArrowheads="1"/>
          </p:cNvSpPr>
          <p:nvPr/>
        </p:nvSpPr>
        <p:spPr bwMode="auto">
          <a:xfrm>
            <a:off x="5856288" y="2835275"/>
            <a:ext cx="1955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t>Recalculate check bits</a:t>
            </a:r>
          </a:p>
        </p:txBody>
      </p:sp>
      <p:sp>
        <p:nvSpPr>
          <p:cNvPr id="59" name="Rectangle 8">
            <a:extLst>
              <a:ext uri="{FF2B5EF4-FFF2-40B4-BE49-F238E27FC236}">
                <a16:creationId xmlns:a16="http://schemas.microsoft.com/office/drawing/2014/main" id="{E3817DA3-3CB8-4CFF-917C-45965CDC02A2}"/>
              </a:ext>
            </a:extLst>
          </p:cNvPr>
          <p:cNvSpPr>
            <a:spLocks noChangeArrowheads="1"/>
          </p:cNvSpPr>
          <p:nvPr/>
        </p:nvSpPr>
        <p:spPr bwMode="auto">
          <a:xfrm>
            <a:off x="5768975" y="4027488"/>
            <a:ext cx="1746250" cy="7905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 name="Text Box 9">
            <a:extLst>
              <a:ext uri="{FF2B5EF4-FFF2-40B4-BE49-F238E27FC236}">
                <a16:creationId xmlns:a16="http://schemas.microsoft.com/office/drawing/2014/main" id="{8ADE8DA3-AE2F-4E51-AD3A-4B5BB2354229}"/>
              </a:ext>
            </a:extLst>
          </p:cNvPr>
          <p:cNvSpPr txBox="1">
            <a:spLocks noChangeArrowheads="1"/>
          </p:cNvSpPr>
          <p:nvPr/>
        </p:nvSpPr>
        <p:spPr bwMode="auto">
          <a:xfrm>
            <a:off x="5995988" y="4157663"/>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t>Compare</a:t>
            </a:r>
          </a:p>
        </p:txBody>
      </p:sp>
      <p:sp>
        <p:nvSpPr>
          <p:cNvPr id="61" name="Line 10">
            <a:extLst>
              <a:ext uri="{FF2B5EF4-FFF2-40B4-BE49-F238E27FC236}">
                <a16:creationId xmlns:a16="http://schemas.microsoft.com/office/drawing/2014/main" id="{A020ACDF-C022-4D6B-BEA2-AD67280D4AE4}"/>
              </a:ext>
            </a:extLst>
          </p:cNvPr>
          <p:cNvSpPr>
            <a:spLocks noChangeShapeType="1"/>
          </p:cNvSpPr>
          <p:nvPr/>
        </p:nvSpPr>
        <p:spPr bwMode="auto">
          <a:xfrm>
            <a:off x="217488" y="2414588"/>
            <a:ext cx="1722437"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2" name="Text Box 11">
            <a:extLst>
              <a:ext uri="{FF2B5EF4-FFF2-40B4-BE49-F238E27FC236}">
                <a16:creationId xmlns:a16="http://schemas.microsoft.com/office/drawing/2014/main" id="{DFBC3D2A-4A55-40E8-9CD3-388A67B0CD89}"/>
              </a:ext>
            </a:extLst>
          </p:cNvPr>
          <p:cNvSpPr txBox="1">
            <a:spLocks noChangeArrowheads="1"/>
          </p:cNvSpPr>
          <p:nvPr/>
        </p:nvSpPr>
        <p:spPr bwMode="auto">
          <a:xfrm>
            <a:off x="282575" y="19177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i="1"/>
              <a:t>Information bits</a:t>
            </a:r>
            <a:endParaRPr lang="en-US" altLang="en-US" sz="2000"/>
          </a:p>
        </p:txBody>
      </p:sp>
      <p:sp>
        <p:nvSpPr>
          <p:cNvPr id="63" name="Line 12">
            <a:extLst>
              <a:ext uri="{FF2B5EF4-FFF2-40B4-BE49-F238E27FC236}">
                <a16:creationId xmlns:a16="http://schemas.microsoft.com/office/drawing/2014/main" id="{A2280C0B-A674-4A4E-BBC1-B5AE7E768DC2}"/>
              </a:ext>
            </a:extLst>
          </p:cNvPr>
          <p:cNvSpPr>
            <a:spLocks noChangeShapeType="1"/>
          </p:cNvSpPr>
          <p:nvPr/>
        </p:nvSpPr>
        <p:spPr bwMode="auto">
          <a:xfrm>
            <a:off x="871538" y="2417763"/>
            <a:ext cx="1587" cy="13795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 name="Line 13">
            <a:extLst>
              <a:ext uri="{FF2B5EF4-FFF2-40B4-BE49-F238E27FC236}">
                <a16:creationId xmlns:a16="http://schemas.microsoft.com/office/drawing/2014/main" id="{95F85338-57C7-4E75-9C06-EF4AA7B7AC6B}"/>
              </a:ext>
            </a:extLst>
          </p:cNvPr>
          <p:cNvSpPr>
            <a:spLocks noChangeShapeType="1"/>
          </p:cNvSpPr>
          <p:nvPr/>
        </p:nvSpPr>
        <p:spPr bwMode="auto">
          <a:xfrm>
            <a:off x="1773238" y="4437063"/>
            <a:ext cx="76835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5" name="Line 14">
            <a:extLst>
              <a:ext uri="{FF2B5EF4-FFF2-40B4-BE49-F238E27FC236}">
                <a16:creationId xmlns:a16="http://schemas.microsoft.com/office/drawing/2014/main" id="{99CE48D8-B749-4290-9A93-06A2F6F02F8D}"/>
              </a:ext>
            </a:extLst>
          </p:cNvPr>
          <p:cNvSpPr>
            <a:spLocks noChangeShapeType="1"/>
          </p:cNvSpPr>
          <p:nvPr/>
        </p:nvSpPr>
        <p:spPr bwMode="auto">
          <a:xfrm>
            <a:off x="1908175" y="3767138"/>
            <a:ext cx="60325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6" name="Line 15">
            <a:extLst>
              <a:ext uri="{FF2B5EF4-FFF2-40B4-BE49-F238E27FC236}">
                <a16:creationId xmlns:a16="http://schemas.microsoft.com/office/drawing/2014/main" id="{0EF6E27A-D99E-4920-8DC9-09B025ADDE55}"/>
              </a:ext>
            </a:extLst>
          </p:cNvPr>
          <p:cNvSpPr>
            <a:spLocks noChangeShapeType="1"/>
          </p:cNvSpPr>
          <p:nvPr/>
        </p:nvSpPr>
        <p:spPr bwMode="auto">
          <a:xfrm>
            <a:off x="1925638" y="2417763"/>
            <a:ext cx="1587"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7" name="Line 16">
            <a:extLst>
              <a:ext uri="{FF2B5EF4-FFF2-40B4-BE49-F238E27FC236}">
                <a16:creationId xmlns:a16="http://schemas.microsoft.com/office/drawing/2014/main" id="{74F2F373-0371-4998-A4D5-0926912C1A6D}"/>
              </a:ext>
            </a:extLst>
          </p:cNvPr>
          <p:cNvSpPr>
            <a:spLocks noChangeShapeType="1"/>
          </p:cNvSpPr>
          <p:nvPr/>
        </p:nvSpPr>
        <p:spPr bwMode="auto">
          <a:xfrm>
            <a:off x="4537075" y="4295775"/>
            <a:ext cx="12319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 name="Line 17">
            <a:extLst>
              <a:ext uri="{FF2B5EF4-FFF2-40B4-BE49-F238E27FC236}">
                <a16:creationId xmlns:a16="http://schemas.microsoft.com/office/drawing/2014/main" id="{A274916A-BC83-4406-8A34-5A527D5875A5}"/>
              </a:ext>
            </a:extLst>
          </p:cNvPr>
          <p:cNvSpPr>
            <a:spLocks noChangeShapeType="1"/>
          </p:cNvSpPr>
          <p:nvPr/>
        </p:nvSpPr>
        <p:spPr bwMode="auto">
          <a:xfrm flipH="1">
            <a:off x="6716713" y="3606800"/>
            <a:ext cx="1587" cy="415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 name="Line 18">
            <a:extLst>
              <a:ext uri="{FF2B5EF4-FFF2-40B4-BE49-F238E27FC236}">
                <a16:creationId xmlns:a16="http://schemas.microsoft.com/office/drawing/2014/main" id="{F569437D-091F-4177-A79E-40480DB04ED3}"/>
              </a:ext>
            </a:extLst>
          </p:cNvPr>
          <p:cNvSpPr>
            <a:spLocks noChangeShapeType="1"/>
          </p:cNvSpPr>
          <p:nvPr/>
        </p:nvSpPr>
        <p:spPr bwMode="auto">
          <a:xfrm>
            <a:off x="4537075" y="3771900"/>
            <a:ext cx="3143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 name="Line 19">
            <a:extLst>
              <a:ext uri="{FF2B5EF4-FFF2-40B4-BE49-F238E27FC236}">
                <a16:creationId xmlns:a16="http://schemas.microsoft.com/office/drawing/2014/main" id="{02F78F9D-0CD0-4CAA-B9AC-789A718B036D}"/>
              </a:ext>
            </a:extLst>
          </p:cNvPr>
          <p:cNvSpPr>
            <a:spLocks noChangeShapeType="1"/>
          </p:cNvSpPr>
          <p:nvPr/>
        </p:nvSpPr>
        <p:spPr bwMode="auto">
          <a:xfrm flipV="1">
            <a:off x="4876800" y="2349500"/>
            <a:ext cx="1588" cy="144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 name="Line 20">
            <a:extLst>
              <a:ext uri="{FF2B5EF4-FFF2-40B4-BE49-F238E27FC236}">
                <a16:creationId xmlns:a16="http://schemas.microsoft.com/office/drawing/2014/main" id="{EC1B8A2E-B285-473E-B001-6F34D89D2F4E}"/>
              </a:ext>
            </a:extLst>
          </p:cNvPr>
          <p:cNvSpPr>
            <a:spLocks noChangeShapeType="1"/>
          </p:cNvSpPr>
          <p:nvPr/>
        </p:nvSpPr>
        <p:spPr bwMode="auto">
          <a:xfrm>
            <a:off x="4873625" y="2344738"/>
            <a:ext cx="2752725"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 name="Text Box 21">
            <a:extLst>
              <a:ext uri="{FF2B5EF4-FFF2-40B4-BE49-F238E27FC236}">
                <a16:creationId xmlns:a16="http://schemas.microsoft.com/office/drawing/2014/main" id="{9CA074F5-5738-4F38-B5DE-5B217247F95A}"/>
              </a:ext>
            </a:extLst>
          </p:cNvPr>
          <p:cNvSpPr txBox="1">
            <a:spLocks noChangeArrowheads="1"/>
          </p:cNvSpPr>
          <p:nvPr/>
        </p:nvSpPr>
        <p:spPr bwMode="auto">
          <a:xfrm>
            <a:off x="5446713" y="1847850"/>
            <a:ext cx="3133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i="1"/>
              <a:t>Received information bits</a:t>
            </a:r>
            <a:endParaRPr lang="en-US" altLang="en-US" sz="2000"/>
          </a:p>
        </p:txBody>
      </p:sp>
      <p:sp>
        <p:nvSpPr>
          <p:cNvPr id="73" name="Line 22">
            <a:extLst>
              <a:ext uri="{FF2B5EF4-FFF2-40B4-BE49-F238E27FC236}">
                <a16:creationId xmlns:a16="http://schemas.microsoft.com/office/drawing/2014/main" id="{5916BE90-D515-4B37-9D7E-45149F820A3E}"/>
              </a:ext>
            </a:extLst>
          </p:cNvPr>
          <p:cNvSpPr>
            <a:spLocks noChangeShapeType="1"/>
          </p:cNvSpPr>
          <p:nvPr/>
        </p:nvSpPr>
        <p:spPr bwMode="auto">
          <a:xfrm>
            <a:off x="6711950" y="2351088"/>
            <a:ext cx="1588" cy="4286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 name="Line 23">
            <a:extLst>
              <a:ext uri="{FF2B5EF4-FFF2-40B4-BE49-F238E27FC236}">
                <a16:creationId xmlns:a16="http://schemas.microsoft.com/office/drawing/2014/main" id="{F82923A3-796B-4CAD-A038-D7BBC1C50EAD}"/>
              </a:ext>
            </a:extLst>
          </p:cNvPr>
          <p:cNvSpPr>
            <a:spLocks noChangeShapeType="1"/>
          </p:cNvSpPr>
          <p:nvPr/>
        </p:nvSpPr>
        <p:spPr bwMode="auto">
          <a:xfrm flipV="1">
            <a:off x="7515225" y="4438650"/>
            <a:ext cx="1328738"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 name="Text Box 24">
            <a:extLst>
              <a:ext uri="{FF2B5EF4-FFF2-40B4-BE49-F238E27FC236}">
                <a16:creationId xmlns:a16="http://schemas.microsoft.com/office/drawing/2014/main" id="{1663C5DD-7DAB-4316-97EA-E36FDB2B090D}"/>
              </a:ext>
            </a:extLst>
          </p:cNvPr>
          <p:cNvSpPr txBox="1">
            <a:spLocks noChangeArrowheads="1"/>
          </p:cNvSpPr>
          <p:nvPr/>
        </p:nvSpPr>
        <p:spPr bwMode="auto">
          <a:xfrm>
            <a:off x="1722438" y="4592638"/>
            <a:ext cx="9255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i="1"/>
              <a:t>Check</a:t>
            </a:r>
          </a:p>
          <a:p>
            <a:pPr eaLnBrk="0" hangingPunct="0"/>
            <a:r>
              <a:rPr lang="en-US" altLang="en-US" sz="2000" i="1"/>
              <a:t> bits</a:t>
            </a:r>
            <a:endParaRPr lang="en-US" altLang="en-US" sz="2000"/>
          </a:p>
        </p:txBody>
      </p:sp>
      <p:sp>
        <p:nvSpPr>
          <p:cNvPr id="76" name="Text Box 26">
            <a:extLst>
              <a:ext uri="{FF2B5EF4-FFF2-40B4-BE49-F238E27FC236}">
                <a16:creationId xmlns:a16="http://schemas.microsoft.com/office/drawing/2014/main" id="{C6D00A2B-AFBD-4A27-885A-3C5D1C296010}"/>
              </a:ext>
            </a:extLst>
          </p:cNvPr>
          <p:cNvSpPr txBox="1">
            <a:spLocks noChangeArrowheads="1"/>
          </p:cNvSpPr>
          <p:nvPr/>
        </p:nvSpPr>
        <p:spPr bwMode="auto">
          <a:xfrm>
            <a:off x="4510088" y="4554538"/>
            <a:ext cx="14271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i="1"/>
              <a:t>Received check bits</a:t>
            </a:r>
            <a:endParaRPr lang="en-US" altLang="en-US" sz="2000"/>
          </a:p>
        </p:txBody>
      </p:sp>
    </p:spTree>
    <p:extLst>
      <p:ext uri="{BB962C8B-B14F-4D97-AF65-F5344CB8AC3E}">
        <p14:creationId xmlns:p14="http://schemas.microsoft.com/office/powerpoint/2010/main" val="487063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E8FD-F4AF-4426-B863-730577FA0308}"/>
              </a:ext>
            </a:extLst>
          </p:cNvPr>
          <p:cNvSpPr>
            <a:spLocks noGrp="1"/>
          </p:cNvSpPr>
          <p:nvPr>
            <p:ph type="title"/>
          </p:nvPr>
        </p:nvSpPr>
        <p:spPr/>
        <p:txBody>
          <a:bodyPr>
            <a:normAutofit fontScale="90000"/>
          </a:bodyPr>
          <a:lstStyle/>
          <a:p>
            <a:pPr>
              <a:defRPr/>
            </a:pPr>
            <a:r>
              <a:rPr lang="en-US" b="1" dirty="0">
                <a:solidFill>
                  <a:srgbClr val="CC0066"/>
                </a:solidFill>
                <a:effectLst>
                  <a:outerShdw blurRad="38100" dist="38100" dir="2700000" algn="tl">
                    <a:srgbClr val="C0C0C0"/>
                  </a:outerShdw>
                </a:effectLst>
              </a:rPr>
              <a:t>Four types of redundancy checks are used</a:t>
            </a:r>
            <a:br>
              <a:rPr lang="en-US" b="1" dirty="0">
                <a:solidFill>
                  <a:srgbClr val="CC0066"/>
                </a:solidFill>
                <a:effectLst>
                  <a:outerShdw blurRad="38100" dist="38100" dir="2700000" algn="tl">
                    <a:srgbClr val="C0C0C0"/>
                  </a:outerShdw>
                </a:effectLst>
              </a:rPr>
            </a:br>
            <a:r>
              <a:rPr lang="en-US" b="1" dirty="0">
                <a:solidFill>
                  <a:srgbClr val="CC0066"/>
                </a:solidFill>
                <a:effectLst>
                  <a:outerShdw blurRad="38100" dist="38100" dir="2700000" algn="tl">
                    <a:srgbClr val="C0C0C0"/>
                  </a:outerShdw>
                </a:effectLst>
              </a:rPr>
              <a:t> in data communications</a:t>
            </a:r>
            <a:br>
              <a:rPr lang="en-US" b="1" dirty="0">
                <a:solidFill>
                  <a:srgbClr val="CC0066"/>
                </a:solidFill>
                <a:effectLst>
                  <a:outerShdw blurRad="38100" dist="38100" dir="2700000" algn="tl">
                    <a:srgbClr val="C0C0C0"/>
                  </a:outerShdw>
                </a:effectLst>
              </a:rPr>
            </a:br>
            <a:endParaRPr lang="en-IN" dirty="0"/>
          </a:p>
        </p:txBody>
      </p:sp>
      <p:pic>
        <p:nvPicPr>
          <p:cNvPr id="4" name="Picture 2">
            <a:extLst>
              <a:ext uri="{FF2B5EF4-FFF2-40B4-BE49-F238E27FC236}">
                <a16:creationId xmlns:a16="http://schemas.microsoft.com/office/drawing/2014/main" id="{0D4492D5-D9FC-423D-A166-3BAA3E1A8E21}"/>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3345946"/>
            <a:ext cx="9601200" cy="174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57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B1A775B-72DD-495F-B50F-19ED5A8BAF72}"/>
              </a:ext>
            </a:extLst>
          </p:cNvPr>
          <p:cNvSpPr>
            <a:spLocks noGrp="1" noChangeArrowheads="1"/>
          </p:cNvSpPr>
          <p:nvPr>
            <p:ph type="title"/>
          </p:nvPr>
        </p:nvSpPr>
        <p:spPr>
          <a:xfrm>
            <a:off x="1295402" y="982133"/>
            <a:ext cx="9601196" cy="370418"/>
          </a:xfrm>
        </p:spPr>
        <p:txBody>
          <a:bodyPr>
            <a:normAutofit fontScale="90000"/>
          </a:bodyPr>
          <a:lstStyle/>
          <a:p>
            <a:r>
              <a:rPr lang="en-US" altLang="en-US" dirty="0"/>
              <a:t>Framing</a:t>
            </a:r>
          </a:p>
        </p:txBody>
      </p:sp>
      <p:sp>
        <p:nvSpPr>
          <p:cNvPr id="11267" name="Rectangle 3">
            <a:extLst>
              <a:ext uri="{FF2B5EF4-FFF2-40B4-BE49-F238E27FC236}">
                <a16:creationId xmlns:a16="http://schemas.microsoft.com/office/drawing/2014/main" id="{C6407C4D-8C53-41FE-B3F9-826D6158B799}"/>
              </a:ext>
            </a:extLst>
          </p:cNvPr>
          <p:cNvSpPr>
            <a:spLocks noGrp="1" noChangeArrowheads="1"/>
          </p:cNvSpPr>
          <p:nvPr>
            <p:ph type="body" idx="1"/>
          </p:nvPr>
        </p:nvSpPr>
        <p:spPr>
          <a:xfrm>
            <a:off x="2239963" y="1352550"/>
            <a:ext cx="7772400" cy="4114800"/>
          </a:xfrm>
        </p:spPr>
        <p:txBody>
          <a:bodyPr/>
          <a:lstStyle/>
          <a:p>
            <a:pPr algn="ctr">
              <a:buFont typeface="Wingdings" panose="05000000000000000000" pitchFamily="2" charset="2"/>
              <a:buNone/>
            </a:pPr>
            <a:r>
              <a:rPr lang="en-US" altLang="en-US"/>
              <a:t>A character stream.   </a:t>
            </a:r>
            <a:r>
              <a:rPr lang="en-US" altLang="en-US">
                <a:solidFill>
                  <a:schemeClr val="accent2"/>
                </a:solidFill>
              </a:rPr>
              <a:t>(a)</a:t>
            </a:r>
            <a:r>
              <a:rPr lang="en-US" altLang="en-US"/>
              <a:t> Without errors.   </a:t>
            </a:r>
            <a:r>
              <a:rPr lang="en-US" altLang="en-US">
                <a:solidFill>
                  <a:schemeClr val="accent2"/>
                </a:solidFill>
              </a:rPr>
              <a:t>(b)</a:t>
            </a:r>
            <a:r>
              <a:rPr lang="en-US" altLang="en-US"/>
              <a:t> With one error.</a:t>
            </a:r>
          </a:p>
        </p:txBody>
      </p:sp>
      <p:pic>
        <p:nvPicPr>
          <p:cNvPr id="11268" name="Picture 4" descr="3-04">
            <a:extLst>
              <a:ext uri="{FF2B5EF4-FFF2-40B4-BE49-F238E27FC236}">
                <a16:creationId xmlns:a16="http://schemas.microsoft.com/office/drawing/2014/main" id="{CA8C8850-804D-4376-8F3E-CDA3CC263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275" y="2776538"/>
            <a:ext cx="7048500" cy="301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999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6F918-60E5-4707-AB8F-BE64D2859038}"/>
              </a:ext>
            </a:extLst>
          </p:cNvPr>
          <p:cNvSpPr>
            <a:spLocks noGrp="1"/>
          </p:cNvSpPr>
          <p:nvPr>
            <p:ph type="title"/>
          </p:nvPr>
        </p:nvSpPr>
        <p:spPr/>
        <p:txBody>
          <a:bodyPr>
            <a:normAutofit fontScale="90000"/>
          </a:bodyPr>
          <a:lstStyle/>
          <a:p>
            <a:r>
              <a:rPr lang="en-US" altLang="en-US" b="1" dirty="0">
                <a:solidFill>
                  <a:srgbClr val="00279F"/>
                </a:solidFill>
              </a:rPr>
              <a:t>Vertical Redundancy Check</a:t>
            </a:r>
            <a:br>
              <a:rPr lang="en-US" altLang="en-US" b="1" dirty="0">
                <a:solidFill>
                  <a:srgbClr val="00279F"/>
                </a:solidFill>
              </a:rPr>
            </a:br>
            <a:r>
              <a:rPr lang="en-US" altLang="en-US" b="1" dirty="0">
                <a:solidFill>
                  <a:srgbClr val="00279F"/>
                </a:solidFill>
              </a:rPr>
              <a:t>VRC</a:t>
            </a:r>
            <a:br>
              <a:rPr lang="en-US" altLang="en-US" b="1" dirty="0">
                <a:solidFill>
                  <a:srgbClr val="00279F"/>
                </a:solidFill>
              </a:rPr>
            </a:br>
            <a:endParaRPr lang="en-IN" dirty="0"/>
          </a:p>
        </p:txBody>
      </p:sp>
      <p:pic>
        <p:nvPicPr>
          <p:cNvPr id="4" name="Picture 2">
            <a:extLst>
              <a:ext uri="{FF2B5EF4-FFF2-40B4-BE49-F238E27FC236}">
                <a16:creationId xmlns:a16="http://schemas.microsoft.com/office/drawing/2014/main" id="{B96D096F-0066-4237-BCB1-74F543A7EC7E}"/>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8628" y="1969477"/>
            <a:ext cx="8384344" cy="390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60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600A-9754-481B-88CA-3FCEE41EFD8D}"/>
              </a:ext>
            </a:extLst>
          </p:cNvPr>
          <p:cNvSpPr>
            <a:spLocks noGrp="1"/>
          </p:cNvSpPr>
          <p:nvPr>
            <p:ph type="title"/>
          </p:nvPr>
        </p:nvSpPr>
        <p:spPr/>
        <p:txBody>
          <a:bodyPr/>
          <a:lstStyle/>
          <a:p>
            <a:r>
              <a:rPr lang="en-US" b="1" dirty="0">
                <a:solidFill>
                  <a:srgbClr val="CC0066"/>
                </a:solidFill>
                <a:effectLst>
                  <a:outerShdw blurRad="38100" dist="38100" dir="2700000" algn="tl">
                    <a:srgbClr val="C0C0C0"/>
                  </a:outerShdw>
                </a:effectLst>
              </a:rPr>
              <a:t>Performance</a:t>
            </a:r>
            <a:endParaRPr lang="en-IN" dirty="0"/>
          </a:p>
        </p:txBody>
      </p:sp>
      <p:sp>
        <p:nvSpPr>
          <p:cNvPr id="3" name="Content Placeholder 2">
            <a:extLst>
              <a:ext uri="{FF2B5EF4-FFF2-40B4-BE49-F238E27FC236}">
                <a16:creationId xmlns:a16="http://schemas.microsoft.com/office/drawing/2014/main" id="{4EECBF40-BFB6-482D-A9D8-28A95ED33847}"/>
              </a:ext>
            </a:extLst>
          </p:cNvPr>
          <p:cNvSpPr>
            <a:spLocks noGrp="1"/>
          </p:cNvSpPr>
          <p:nvPr>
            <p:ph idx="1"/>
          </p:nvPr>
        </p:nvSpPr>
        <p:spPr/>
        <p:txBody>
          <a:bodyPr/>
          <a:lstStyle/>
          <a:p>
            <a:pPr>
              <a:buClr>
                <a:srgbClr val="CC0066"/>
              </a:buClr>
              <a:buFont typeface="Wingdings 3" panose="05040102010807070707" pitchFamily="18" charset="2"/>
              <a:buChar char="â"/>
            </a:pPr>
            <a:r>
              <a:rPr lang="en-US" altLang="en-US" dirty="0"/>
              <a:t>It can detect single bit error</a:t>
            </a:r>
          </a:p>
          <a:p>
            <a:pPr>
              <a:buClr>
                <a:srgbClr val="CC0066"/>
              </a:buClr>
              <a:buFont typeface="Wingdings 3" panose="05040102010807070707" pitchFamily="18" charset="2"/>
              <a:buChar char="â"/>
            </a:pPr>
            <a:r>
              <a:rPr lang="en-US" altLang="en-US" dirty="0"/>
              <a:t>It can detect burst errors only if the total number of errors is odd.</a:t>
            </a:r>
          </a:p>
          <a:p>
            <a:endParaRPr lang="en-IN" dirty="0"/>
          </a:p>
        </p:txBody>
      </p:sp>
    </p:spTree>
    <p:extLst>
      <p:ext uri="{BB962C8B-B14F-4D97-AF65-F5344CB8AC3E}">
        <p14:creationId xmlns:p14="http://schemas.microsoft.com/office/powerpoint/2010/main" val="61043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0603-9C9D-4976-AE6D-1DD208351E67}"/>
              </a:ext>
            </a:extLst>
          </p:cNvPr>
          <p:cNvSpPr>
            <a:spLocks noGrp="1"/>
          </p:cNvSpPr>
          <p:nvPr>
            <p:ph type="title"/>
          </p:nvPr>
        </p:nvSpPr>
        <p:spPr/>
        <p:txBody>
          <a:bodyPr>
            <a:normAutofit fontScale="90000"/>
          </a:bodyPr>
          <a:lstStyle/>
          <a:p>
            <a:r>
              <a:rPr lang="en-US" altLang="en-US" b="1" dirty="0">
                <a:solidFill>
                  <a:srgbClr val="00279F"/>
                </a:solidFill>
              </a:rPr>
              <a:t>Longitudinal Redundancy Check</a:t>
            </a:r>
            <a:br>
              <a:rPr lang="en-US" altLang="en-US" b="1" dirty="0">
                <a:solidFill>
                  <a:srgbClr val="00279F"/>
                </a:solidFill>
              </a:rPr>
            </a:br>
            <a:r>
              <a:rPr lang="en-US" altLang="en-US" b="1" dirty="0">
                <a:solidFill>
                  <a:srgbClr val="00279F"/>
                </a:solidFill>
              </a:rPr>
              <a:t>LRC</a:t>
            </a:r>
            <a:br>
              <a:rPr lang="en-US" altLang="en-US" b="1" dirty="0">
                <a:solidFill>
                  <a:srgbClr val="00279F"/>
                </a:solidFill>
              </a:rPr>
            </a:br>
            <a:endParaRPr lang="en-IN" dirty="0"/>
          </a:p>
        </p:txBody>
      </p:sp>
      <p:pic>
        <p:nvPicPr>
          <p:cNvPr id="4" name="Content Placeholder 3">
            <a:extLst>
              <a:ext uri="{FF2B5EF4-FFF2-40B4-BE49-F238E27FC236}">
                <a16:creationId xmlns:a16="http://schemas.microsoft.com/office/drawing/2014/main" id="{131A39E5-AF3B-465C-A6F9-2A323A300E1F}"/>
              </a:ext>
            </a:extLst>
          </p:cNvPr>
          <p:cNvPicPr>
            <a:picLocks noGrp="1" noChangeAspect="1"/>
          </p:cNvPicPr>
          <p:nvPr>
            <p:ph idx="1"/>
          </p:nvPr>
        </p:nvPicPr>
        <p:blipFill>
          <a:blip r:embed="rId2"/>
          <a:stretch>
            <a:fillRect/>
          </a:stretch>
        </p:blipFill>
        <p:spPr>
          <a:xfrm>
            <a:off x="743236" y="2285999"/>
            <a:ext cx="10595324" cy="2790013"/>
          </a:xfrm>
          <a:prstGeom prst="rect">
            <a:avLst/>
          </a:prstGeom>
        </p:spPr>
      </p:pic>
    </p:spTree>
    <p:extLst>
      <p:ext uri="{BB962C8B-B14F-4D97-AF65-F5344CB8AC3E}">
        <p14:creationId xmlns:p14="http://schemas.microsoft.com/office/powerpoint/2010/main" val="2607823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C16C-CAEE-42EF-9835-717A05147302}"/>
              </a:ext>
            </a:extLst>
          </p:cNvPr>
          <p:cNvSpPr>
            <a:spLocks noGrp="1"/>
          </p:cNvSpPr>
          <p:nvPr>
            <p:ph type="title"/>
          </p:nvPr>
        </p:nvSpPr>
        <p:spPr/>
        <p:txBody>
          <a:bodyPr>
            <a:normAutofit fontScale="90000"/>
          </a:bodyPr>
          <a:lstStyle/>
          <a:p>
            <a:r>
              <a:rPr lang="en-US" b="1" dirty="0">
                <a:solidFill>
                  <a:srgbClr val="CC0066"/>
                </a:solidFill>
                <a:effectLst>
                  <a:outerShdw blurRad="38100" dist="38100" dir="2700000" algn="tl">
                    <a:srgbClr val="C0C0C0"/>
                  </a:outerShdw>
                </a:effectLst>
              </a:rPr>
              <a:t>Performance</a:t>
            </a:r>
            <a:br>
              <a:rPr lang="en-US" b="1" dirty="0">
                <a:solidFill>
                  <a:srgbClr val="CC0066"/>
                </a:solidFill>
                <a:effectLst>
                  <a:outerShdw blurRad="38100" dist="38100" dir="2700000" algn="tl">
                    <a:srgbClr val="C0C0C0"/>
                  </a:outerShdw>
                </a:effectLst>
              </a:rPr>
            </a:br>
            <a:endParaRPr lang="en-IN" dirty="0"/>
          </a:p>
        </p:txBody>
      </p:sp>
      <p:sp>
        <p:nvSpPr>
          <p:cNvPr id="3" name="Content Placeholder 2">
            <a:extLst>
              <a:ext uri="{FF2B5EF4-FFF2-40B4-BE49-F238E27FC236}">
                <a16:creationId xmlns:a16="http://schemas.microsoft.com/office/drawing/2014/main" id="{18C0B63A-EA8D-4CD9-9B2B-FD9218F798F3}"/>
              </a:ext>
            </a:extLst>
          </p:cNvPr>
          <p:cNvSpPr>
            <a:spLocks noGrp="1"/>
          </p:cNvSpPr>
          <p:nvPr>
            <p:ph idx="1"/>
          </p:nvPr>
        </p:nvSpPr>
        <p:spPr/>
        <p:txBody>
          <a:bodyPr/>
          <a:lstStyle/>
          <a:p>
            <a:pPr>
              <a:buClr>
                <a:srgbClr val="CC0066"/>
              </a:buClr>
              <a:buSzPct val="100000"/>
              <a:buFont typeface="Wingdings 3" panose="05040102010807070707" pitchFamily="18" charset="2"/>
              <a:buChar char="â"/>
            </a:pPr>
            <a:r>
              <a:rPr lang="en-US" altLang="en-US" dirty="0"/>
              <a:t>LCR increases the likelihood of detecting burst errors.</a:t>
            </a:r>
          </a:p>
          <a:p>
            <a:pPr>
              <a:buClr>
                <a:srgbClr val="CC0066"/>
              </a:buClr>
              <a:buSzPct val="100000"/>
              <a:buFont typeface="Wingdings 3" panose="05040102010807070707" pitchFamily="18" charset="2"/>
              <a:buChar char="â"/>
            </a:pPr>
            <a:r>
              <a:rPr lang="en-US" altLang="en-US" dirty="0"/>
              <a:t>If two bits in one data units are damaged and two bits in exactly the same positions in another data unit are also damaged, the LRC checker will not detect an error.</a:t>
            </a:r>
          </a:p>
          <a:p>
            <a:endParaRPr lang="en-IN" dirty="0"/>
          </a:p>
        </p:txBody>
      </p:sp>
    </p:spTree>
    <p:extLst>
      <p:ext uri="{BB962C8B-B14F-4D97-AF65-F5344CB8AC3E}">
        <p14:creationId xmlns:p14="http://schemas.microsoft.com/office/powerpoint/2010/main" val="96333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CCB4-31CB-4DBC-B590-0507E8F350D7}"/>
              </a:ext>
            </a:extLst>
          </p:cNvPr>
          <p:cNvSpPr>
            <a:spLocks noGrp="1"/>
          </p:cNvSpPr>
          <p:nvPr>
            <p:ph type="title"/>
          </p:nvPr>
        </p:nvSpPr>
        <p:spPr/>
        <p:txBody>
          <a:bodyPr>
            <a:normAutofit fontScale="90000"/>
          </a:bodyPr>
          <a:lstStyle/>
          <a:p>
            <a:r>
              <a:rPr lang="en-US" altLang="en-US" b="1" dirty="0">
                <a:solidFill>
                  <a:srgbClr val="00279F"/>
                </a:solidFill>
              </a:rPr>
              <a:t>VRC and LRC</a:t>
            </a:r>
            <a:br>
              <a:rPr lang="en-US" altLang="en-US" b="1" dirty="0">
                <a:solidFill>
                  <a:srgbClr val="00279F"/>
                </a:solidFill>
              </a:rPr>
            </a:br>
            <a:endParaRPr lang="en-IN" dirty="0"/>
          </a:p>
        </p:txBody>
      </p:sp>
      <p:pic>
        <p:nvPicPr>
          <p:cNvPr id="4" name="Picture 2">
            <a:extLst>
              <a:ext uri="{FF2B5EF4-FFF2-40B4-BE49-F238E27FC236}">
                <a16:creationId xmlns:a16="http://schemas.microsoft.com/office/drawing/2014/main" id="{DF01BA8B-1A98-4A0D-A6FD-CE29596C6222}"/>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2356" y="1730327"/>
            <a:ext cx="8744241" cy="4459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745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4A3A5A2D-D03E-4777-9628-49301ADCABC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215" y="2488596"/>
            <a:ext cx="8301869" cy="3197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3">
            <a:extLst>
              <a:ext uri="{FF2B5EF4-FFF2-40B4-BE49-F238E27FC236}">
                <a16:creationId xmlns:a16="http://schemas.microsoft.com/office/drawing/2014/main" id="{5F52B4D2-2D5E-4F21-B640-86182D92C1C9}"/>
              </a:ext>
            </a:extLst>
          </p:cNvPr>
          <p:cNvSpPr>
            <a:spLocks noChangeArrowheads="1"/>
          </p:cNvSpPr>
          <p:nvPr/>
        </p:nvSpPr>
        <p:spPr bwMode="auto">
          <a:xfrm>
            <a:off x="3727684" y="798366"/>
            <a:ext cx="4736632" cy="105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lgn="ctr"/>
            <a:r>
              <a:rPr lang="en-US" altLang="en-US" sz="3143" b="1" dirty="0">
                <a:solidFill>
                  <a:srgbClr val="00279F"/>
                </a:solidFill>
              </a:rPr>
              <a:t>Cyclic Redundancy Check</a:t>
            </a:r>
          </a:p>
          <a:p>
            <a:pPr algn="ctr"/>
            <a:r>
              <a:rPr lang="en-US" altLang="en-US" sz="3143" b="1" dirty="0">
                <a:solidFill>
                  <a:srgbClr val="00279F"/>
                </a:solidFill>
              </a:rPr>
              <a:t>CRC</a:t>
            </a:r>
          </a:p>
        </p:txBody>
      </p:sp>
    </p:spTree>
    <p:extLst>
      <p:ext uri="{BB962C8B-B14F-4D97-AF65-F5344CB8AC3E}">
        <p14:creationId xmlns:p14="http://schemas.microsoft.com/office/powerpoint/2010/main" val="287900547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B7EB-C269-4CC2-A907-FD38F1470599}"/>
              </a:ext>
            </a:extLst>
          </p:cNvPr>
          <p:cNvSpPr>
            <a:spLocks noGrp="1"/>
          </p:cNvSpPr>
          <p:nvPr>
            <p:ph type="title"/>
          </p:nvPr>
        </p:nvSpPr>
        <p:spPr/>
        <p:txBody>
          <a:bodyPr/>
          <a:lstStyle/>
          <a:p>
            <a:r>
              <a:rPr lang="en-US" b="1" i="1" dirty="0">
                <a:solidFill>
                  <a:srgbClr val="CC0066"/>
                </a:solidFill>
                <a:effectLst>
                  <a:outerShdw blurRad="38100" dist="38100" dir="2700000" algn="tl">
                    <a:srgbClr val="C0C0C0"/>
                  </a:outerShdw>
                </a:effectLst>
              </a:rPr>
              <a:t>Cyclic Redundancy Check</a:t>
            </a:r>
            <a:endParaRPr lang="en-IN" dirty="0"/>
          </a:p>
        </p:txBody>
      </p:sp>
      <p:sp>
        <p:nvSpPr>
          <p:cNvPr id="3" name="Content Placeholder 2">
            <a:extLst>
              <a:ext uri="{FF2B5EF4-FFF2-40B4-BE49-F238E27FC236}">
                <a16:creationId xmlns:a16="http://schemas.microsoft.com/office/drawing/2014/main" id="{3E6AD884-2124-423D-9197-E2A7E634AAA6}"/>
              </a:ext>
            </a:extLst>
          </p:cNvPr>
          <p:cNvSpPr>
            <a:spLocks noGrp="1"/>
          </p:cNvSpPr>
          <p:nvPr>
            <p:ph idx="1"/>
          </p:nvPr>
        </p:nvSpPr>
        <p:spPr/>
        <p:txBody>
          <a:bodyPr/>
          <a:lstStyle/>
          <a:p>
            <a:pPr>
              <a:lnSpc>
                <a:spcPct val="90000"/>
              </a:lnSpc>
            </a:pPr>
            <a:r>
              <a:rPr lang="en-US" altLang="en-US" dirty="0"/>
              <a:t>Given a k-bit frame or message, the transmitter generates an n-bit sequence, known as a </a:t>
            </a:r>
            <a:r>
              <a:rPr lang="en-US" altLang="en-US" sz="2000" i="1" dirty="0">
                <a:solidFill>
                  <a:srgbClr val="063DE8"/>
                </a:solidFill>
                <a:latin typeface="Comic Sans MS" panose="030F0702030302020204" pitchFamily="66" charset="0"/>
              </a:rPr>
              <a:t>frame check sequence</a:t>
            </a:r>
            <a:r>
              <a:rPr lang="en-US" altLang="en-US" sz="2000" i="1" dirty="0">
                <a:latin typeface="Comic Sans MS" panose="030F0702030302020204" pitchFamily="66" charset="0"/>
              </a:rPr>
              <a:t> </a:t>
            </a:r>
            <a:r>
              <a:rPr lang="en-US" altLang="en-US" sz="2000" i="1" dirty="0">
                <a:solidFill>
                  <a:srgbClr val="063DE8"/>
                </a:solidFill>
                <a:latin typeface="Comic Sans MS" panose="030F0702030302020204" pitchFamily="66" charset="0"/>
              </a:rPr>
              <a:t>(FCS)</a:t>
            </a:r>
            <a:r>
              <a:rPr lang="en-US" altLang="en-US" sz="2000" i="1" dirty="0">
                <a:latin typeface="Comic Sans MS" panose="030F0702030302020204" pitchFamily="66" charset="0"/>
              </a:rPr>
              <a:t>, </a:t>
            </a:r>
            <a:r>
              <a:rPr lang="en-US" altLang="en-US" dirty="0"/>
              <a:t>so that the resulting frame, consisting of (</a:t>
            </a:r>
            <a:r>
              <a:rPr lang="en-US" altLang="en-US" dirty="0" err="1"/>
              <a:t>k+n</a:t>
            </a:r>
            <a:r>
              <a:rPr lang="en-US" altLang="en-US" dirty="0"/>
              <a:t>) bits, is exactly divisible by some predetermined number.</a:t>
            </a:r>
          </a:p>
          <a:p>
            <a:pPr>
              <a:lnSpc>
                <a:spcPct val="90000"/>
              </a:lnSpc>
            </a:pPr>
            <a:r>
              <a:rPr lang="en-US" altLang="en-US" dirty="0"/>
              <a:t>The receiver then divides the incoming frame by the same number and, if there is no remainder, assumes that there was no error.</a:t>
            </a:r>
          </a:p>
          <a:p>
            <a:endParaRPr lang="en-IN" dirty="0"/>
          </a:p>
        </p:txBody>
      </p:sp>
    </p:spTree>
    <p:extLst>
      <p:ext uri="{BB962C8B-B14F-4D97-AF65-F5344CB8AC3E}">
        <p14:creationId xmlns:p14="http://schemas.microsoft.com/office/powerpoint/2010/main" val="3947469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4721-DA29-4E52-8EF7-E7DE8392AE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C56BF2-3ED2-479B-B119-30E44E6BD4B3}"/>
              </a:ext>
            </a:extLst>
          </p:cNvPr>
          <p:cNvSpPr>
            <a:spLocks noGrp="1"/>
          </p:cNvSpPr>
          <p:nvPr>
            <p:ph idx="1"/>
          </p:nvPr>
        </p:nvSpPr>
        <p:spPr/>
        <p:txBody>
          <a:bodyPr/>
          <a:lstStyle/>
          <a:p>
            <a:endParaRPr lang="en-IN" dirty="0"/>
          </a:p>
        </p:txBody>
      </p:sp>
      <p:pic>
        <p:nvPicPr>
          <p:cNvPr id="4" name="Picture 2">
            <a:extLst>
              <a:ext uri="{FF2B5EF4-FFF2-40B4-BE49-F238E27FC236}">
                <a16:creationId xmlns:a16="http://schemas.microsoft.com/office/drawing/2014/main" id="{7A4F943A-F4CF-4FB6-B334-5E886710F0B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638" y="550863"/>
            <a:ext cx="3633787" cy="588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a:extLst>
              <a:ext uri="{FF2B5EF4-FFF2-40B4-BE49-F238E27FC236}">
                <a16:creationId xmlns:a16="http://schemas.microsoft.com/office/drawing/2014/main" id="{53582EE6-F636-4748-8B17-4D11D8443936}"/>
              </a:ext>
            </a:extLst>
          </p:cNvPr>
          <p:cNvSpPr>
            <a:spLocks noChangeArrowheads="1"/>
          </p:cNvSpPr>
          <p:nvPr/>
        </p:nvSpPr>
        <p:spPr bwMode="auto">
          <a:xfrm>
            <a:off x="1314450" y="3484563"/>
            <a:ext cx="3006725" cy="61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053" tIns="46201" rIns="94053" bIns="462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r>
              <a:rPr lang="en-US" altLang="en-US" sz="3300" b="1">
                <a:solidFill>
                  <a:srgbClr val="00279F"/>
                </a:solidFill>
              </a:rPr>
              <a:t>Binary Division</a:t>
            </a:r>
          </a:p>
        </p:txBody>
      </p:sp>
    </p:spTree>
    <p:extLst>
      <p:ext uri="{BB962C8B-B14F-4D97-AF65-F5344CB8AC3E}">
        <p14:creationId xmlns:p14="http://schemas.microsoft.com/office/powerpoint/2010/main" val="2868402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0BEF-5DAC-4562-B2C9-02FE32E6BF53}"/>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C1C3916B-BA9A-426E-9421-924DBA91E97B}"/>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3372" y="506437"/>
            <a:ext cx="5500467" cy="536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58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8DC1-CA2E-497C-A72A-F1FBBCE651A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45736FA-8938-457F-AA6E-A0517E0838B4}"/>
              </a:ext>
            </a:extLst>
          </p:cNvPr>
          <p:cNvPicPr>
            <a:picLocks noGrp="1" noChangeAspect="1"/>
          </p:cNvPicPr>
          <p:nvPr>
            <p:ph idx="1"/>
          </p:nvPr>
        </p:nvPicPr>
        <p:blipFill>
          <a:blip r:embed="rId2"/>
          <a:stretch>
            <a:fillRect/>
          </a:stretch>
        </p:blipFill>
        <p:spPr>
          <a:xfrm>
            <a:off x="1389440" y="1209823"/>
            <a:ext cx="9709969" cy="4665516"/>
          </a:xfrm>
          <a:prstGeom prst="rect">
            <a:avLst/>
          </a:prstGeom>
        </p:spPr>
      </p:pic>
    </p:spTree>
    <p:extLst>
      <p:ext uri="{BB962C8B-B14F-4D97-AF65-F5344CB8AC3E}">
        <p14:creationId xmlns:p14="http://schemas.microsoft.com/office/powerpoint/2010/main" val="126074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448F-8698-46D5-9937-1A7B207E68C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C1C644A-D5EA-4AE2-9D2A-650C275E562E}"/>
              </a:ext>
            </a:extLst>
          </p:cNvPr>
          <p:cNvPicPr>
            <a:picLocks noGrp="1" noChangeAspect="1"/>
          </p:cNvPicPr>
          <p:nvPr>
            <p:ph idx="1"/>
          </p:nvPr>
        </p:nvPicPr>
        <p:blipFill>
          <a:blip r:embed="rId2"/>
          <a:stretch>
            <a:fillRect/>
          </a:stretch>
        </p:blipFill>
        <p:spPr>
          <a:xfrm>
            <a:off x="576776" y="467361"/>
            <a:ext cx="10733650" cy="5905304"/>
          </a:xfrm>
          <a:prstGeom prst="rect">
            <a:avLst/>
          </a:prstGeom>
        </p:spPr>
      </p:pic>
    </p:spTree>
    <p:extLst>
      <p:ext uri="{BB962C8B-B14F-4D97-AF65-F5344CB8AC3E}">
        <p14:creationId xmlns:p14="http://schemas.microsoft.com/office/powerpoint/2010/main" val="1790325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C40-EFDD-4672-82B0-D18A4BDF0187}"/>
              </a:ext>
            </a:extLst>
          </p:cNvPr>
          <p:cNvSpPr>
            <a:spLocks noGrp="1"/>
          </p:cNvSpPr>
          <p:nvPr>
            <p:ph type="title"/>
          </p:nvPr>
        </p:nvSpPr>
        <p:spPr/>
        <p:txBody>
          <a:bodyPr/>
          <a:lstStyle/>
          <a:p>
            <a:r>
              <a:rPr lang="en-US" b="1" i="1" dirty="0">
                <a:solidFill>
                  <a:srgbClr val="CC0066"/>
                </a:solidFill>
                <a:effectLst>
                  <a:outerShdw blurRad="38100" dist="38100" dir="2700000" algn="tl">
                    <a:srgbClr val="C0C0C0"/>
                  </a:outerShdw>
                </a:effectLst>
                <a:latin typeface="Comic Sans MS" pitchFamily="66" charset="0"/>
              </a:rPr>
              <a:t>At the sender</a:t>
            </a:r>
            <a:endParaRPr lang="en-IN" dirty="0"/>
          </a:p>
        </p:txBody>
      </p:sp>
      <p:sp>
        <p:nvSpPr>
          <p:cNvPr id="3" name="Content Placeholder 2">
            <a:extLst>
              <a:ext uri="{FF2B5EF4-FFF2-40B4-BE49-F238E27FC236}">
                <a16:creationId xmlns:a16="http://schemas.microsoft.com/office/drawing/2014/main" id="{518DEB77-1584-4332-866C-8C49C91264DB}"/>
              </a:ext>
            </a:extLst>
          </p:cNvPr>
          <p:cNvSpPr>
            <a:spLocks noGrp="1"/>
          </p:cNvSpPr>
          <p:nvPr>
            <p:ph idx="1"/>
          </p:nvPr>
        </p:nvSpPr>
        <p:spPr/>
        <p:txBody>
          <a:bodyPr/>
          <a:lstStyle/>
          <a:p>
            <a:pPr>
              <a:buClr>
                <a:srgbClr val="CC0066"/>
              </a:buClr>
              <a:buFont typeface="Wingdings" panose="05000000000000000000" pitchFamily="2" charset="2"/>
              <a:buChar char="Ü"/>
            </a:pPr>
            <a:r>
              <a:rPr lang="en-US" altLang="en-US" dirty="0"/>
              <a:t>The unit is divided into </a:t>
            </a:r>
            <a:r>
              <a:rPr lang="en-US" altLang="en-US" i="1" dirty="0"/>
              <a:t>k</a:t>
            </a:r>
            <a:r>
              <a:rPr lang="en-US" altLang="en-US" dirty="0"/>
              <a:t> sections, each of </a:t>
            </a:r>
            <a:r>
              <a:rPr lang="en-US" altLang="en-US" i="1" dirty="0"/>
              <a:t>n</a:t>
            </a:r>
            <a:r>
              <a:rPr lang="en-US" altLang="en-US" dirty="0"/>
              <a:t> bits.</a:t>
            </a:r>
          </a:p>
          <a:p>
            <a:pPr>
              <a:buClr>
                <a:srgbClr val="CC0066"/>
              </a:buClr>
              <a:buFont typeface="Wingdings" panose="05000000000000000000" pitchFamily="2" charset="2"/>
              <a:buChar char="Ü"/>
            </a:pPr>
            <a:r>
              <a:rPr lang="en-US" altLang="en-US" dirty="0"/>
              <a:t>All sections are added together using one’s complement to get the sum.</a:t>
            </a:r>
          </a:p>
          <a:p>
            <a:pPr>
              <a:buClr>
                <a:srgbClr val="CC0066"/>
              </a:buClr>
              <a:buFont typeface="Wingdings" panose="05000000000000000000" pitchFamily="2" charset="2"/>
              <a:buChar char="Ü"/>
            </a:pPr>
            <a:r>
              <a:rPr lang="en-US" altLang="en-US" dirty="0"/>
              <a:t>The sum is complemented and becomes the checksum.</a:t>
            </a:r>
          </a:p>
          <a:p>
            <a:pPr>
              <a:buClr>
                <a:srgbClr val="CC0066"/>
              </a:buClr>
              <a:buFont typeface="Wingdings" panose="05000000000000000000" pitchFamily="2" charset="2"/>
              <a:buChar char="Ü"/>
            </a:pPr>
            <a:r>
              <a:rPr lang="en-US" altLang="en-US" dirty="0"/>
              <a:t>The checksum is sent with the data</a:t>
            </a:r>
          </a:p>
          <a:p>
            <a:endParaRPr lang="en-IN" dirty="0"/>
          </a:p>
        </p:txBody>
      </p:sp>
    </p:spTree>
    <p:extLst>
      <p:ext uri="{BB962C8B-B14F-4D97-AF65-F5344CB8AC3E}">
        <p14:creationId xmlns:p14="http://schemas.microsoft.com/office/powerpoint/2010/main" val="2958394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B88B-7F5E-4F42-A78C-13498A372048}"/>
              </a:ext>
            </a:extLst>
          </p:cNvPr>
          <p:cNvSpPr>
            <a:spLocks noGrp="1"/>
          </p:cNvSpPr>
          <p:nvPr>
            <p:ph type="title"/>
          </p:nvPr>
        </p:nvSpPr>
        <p:spPr/>
        <p:txBody>
          <a:bodyPr/>
          <a:lstStyle/>
          <a:p>
            <a:r>
              <a:rPr lang="en-US" b="1" i="1" dirty="0">
                <a:solidFill>
                  <a:srgbClr val="CC0066"/>
                </a:solidFill>
                <a:effectLst>
                  <a:outerShdw blurRad="38100" dist="38100" dir="2700000" algn="tl">
                    <a:srgbClr val="C0C0C0"/>
                  </a:outerShdw>
                </a:effectLst>
                <a:latin typeface="Comic Sans MS" pitchFamily="66" charset="0"/>
              </a:rPr>
              <a:t>At the receiver</a:t>
            </a:r>
            <a:endParaRPr lang="en-IN" dirty="0"/>
          </a:p>
        </p:txBody>
      </p:sp>
      <p:sp>
        <p:nvSpPr>
          <p:cNvPr id="3" name="Content Placeholder 2">
            <a:extLst>
              <a:ext uri="{FF2B5EF4-FFF2-40B4-BE49-F238E27FC236}">
                <a16:creationId xmlns:a16="http://schemas.microsoft.com/office/drawing/2014/main" id="{E4F4D775-3BDD-4C45-87A4-8DAF2833BDD0}"/>
              </a:ext>
            </a:extLst>
          </p:cNvPr>
          <p:cNvSpPr>
            <a:spLocks noGrp="1"/>
          </p:cNvSpPr>
          <p:nvPr>
            <p:ph idx="1"/>
          </p:nvPr>
        </p:nvSpPr>
        <p:spPr/>
        <p:txBody>
          <a:bodyPr/>
          <a:lstStyle/>
          <a:p>
            <a:pPr>
              <a:buClr>
                <a:srgbClr val="CC0066"/>
              </a:buClr>
              <a:buFont typeface="Wingdings" panose="05000000000000000000" pitchFamily="2" charset="2"/>
              <a:buChar char="Ü"/>
            </a:pPr>
            <a:r>
              <a:rPr lang="en-US" altLang="en-US" dirty="0"/>
              <a:t>The unit is divided into </a:t>
            </a:r>
            <a:r>
              <a:rPr lang="en-US" altLang="en-US" i="1" dirty="0"/>
              <a:t>k</a:t>
            </a:r>
            <a:r>
              <a:rPr lang="en-US" altLang="en-US" dirty="0"/>
              <a:t> sections, each of </a:t>
            </a:r>
            <a:r>
              <a:rPr lang="en-US" altLang="en-US" i="1" dirty="0"/>
              <a:t>n</a:t>
            </a:r>
            <a:r>
              <a:rPr lang="en-US" altLang="en-US" dirty="0"/>
              <a:t> bits.</a:t>
            </a:r>
          </a:p>
          <a:p>
            <a:pPr>
              <a:buClr>
                <a:srgbClr val="CC0066"/>
              </a:buClr>
              <a:buFont typeface="Wingdings" panose="05000000000000000000" pitchFamily="2" charset="2"/>
              <a:buChar char="Ü"/>
            </a:pPr>
            <a:r>
              <a:rPr lang="en-US" altLang="en-US" dirty="0"/>
              <a:t>All sections are added together using one’s complement to get the sum.</a:t>
            </a:r>
          </a:p>
          <a:p>
            <a:pPr>
              <a:buClr>
                <a:srgbClr val="CC0066"/>
              </a:buClr>
              <a:buFont typeface="Wingdings" panose="05000000000000000000" pitchFamily="2" charset="2"/>
              <a:buChar char="Ü"/>
            </a:pPr>
            <a:r>
              <a:rPr lang="en-US" altLang="en-US" dirty="0"/>
              <a:t>The sum is complemented.</a:t>
            </a:r>
          </a:p>
          <a:p>
            <a:pPr>
              <a:buClr>
                <a:srgbClr val="CC0066"/>
              </a:buClr>
              <a:buFont typeface="Wingdings" panose="05000000000000000000" pitchFamily="2" charset="2"/>
              <a:buChar char="Ü"/>
            </a:pPr>
            <a:r>
              <a:rPr lang="en-US" altLang="en-US" dirty="0"/>
              <a:t>If the result is zero, the data are accepted: otherwise, they are rejected.</a:t>
            </a:r>
          </a:p>
          <a:p>
            <a:endParaRPr lang="en-IN" dirty="0"/>
          </a:p>
        </p:txBody>
      </p:sp>
    </p:spTree>
    <p:extLst>
      <p:ext uri="{BB962C8B-B14F-4D97-AF65-F5344CB8AC3E}">
        <p14:creationId xmlns:p14="http://schemas.microsoft.com/office/powerpoint/2010/main" val="2719596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F8B5-A1BC-4F99-AED3-CA9B0F09D31D}"/>
              </a:ext>
            </a:extLst>
          </p:cNvPr>
          <p:cNvSpPr>
            <a:spLocks noGrp="1"/>
          </p:cNvSpPr>
          <p:nvPr>
            <p:ph type="title"/>
          </p:nvPr>
        </p:nvSpPr>
        <p:spPr/>
        <p:txBody>
          <a:bodyPr/>
          <a:lstStyle/>
          <a:p>
            <a:r>
              <a:rPr lang="en-US" b="1" i="1" dirty="0">
                <a:solidFill>
                  <a:srgbClr val="CC0066"/>
                </a:solidFill>
                <a:effectLst>
                  <a:outerShdw blurRad="38100" dist="38100" dir="2700000" algn="tl">
                    <a:srgbClr val="C0C0C0"/>
                  </a:outerShdw>
                </a:effectLst>
                <a:latin typeface="Book Antiqua" pitchFamily="18" charset="0"/>
              </a:rPr>
              <a:t>Performance</a:t>
            </a:r>
            <a:endParaRPr lang="en-IN" dirty="0"/>
          </a:p>
        </p:txBody>
      </p:sp>
      <p:sp>
        <p:nvSpPr>
          <p:cNvPr id="3" name="Content Placeholder 2">
            <a:extLst>
              <a:ext uri="{FF2B5EF4-FFF2-40B4-BE49-F238E27FC236}">
                <a16:creationId xmlns:a16="http://schemas.microsoft.com/office/drawing/2014/main" id="{911803CA-DEFA-4481-A50D-31D3C90E1456}"/>
              </a:ext>
            </a:extLst>
          </p:cNvPr>
          <p:cNvSpPr>
            <a:spLocks noGrp="1"/>
          </p:cNvSpPr>
          <p:nvPr>
            <p:ph idx="1"/>
          </p:nvPr>
        </p:nvSpPr>
        <p:spPr/>
        <p:txBody>
          <a:bodyPr/>
          <a:lstStyle/>
          <a:p>
            <a:pPr>
              <a:buClr>
                <a:srgbClr val="CC0066"/>
              </a:buClr>
              <a:buFont typeface="Wingdings 3" panose="05040102010807070707" pitchFamily="18" charset="2"/>
              <a:buChar char="â"/>
            </a:pPr>
            <a:r>
              <a:rPr lang="en-US" altLang="en-US" dirty="0"/>
              <a:t>The checksum detects all errors involving an odd number of bits.</a:t>
            </a:r>
          </a:p>
          <a:p>
            <a:pPr>
              <a:buClr>
                <a:srgbClr val="CC0066"/>
              </a:buClr>
              <a:buFont typeface="Wingdings 3" panose="05040102010807070707" pitchFamily="18" charset="2"/>
              <a:buChar char="â"/>
            </a:pPr>
            <a:r>
              <a:rPr lang="en-US" altLang="en-US" dirty="0"/>
              <a:t>It detects most errors involving an even number of bits.</a:t>
            </a:r>
          </a:p>
          <a:p>
            <a:pPr>
              <a:buClr>
                <a:srgbClr val="CC0066"/>
              </a:buClr>
              <a:buFont typeface="Wingdings 3" panose="05040102010807070707" pitchFamily="18" charset="2"/>
              <a:buChar char="â"/>
            </a:pPr>
            <a:r>
              <a:rPr lang="en-US" altLang="en-US" dirty="0"/>
              <a:t>If one or more bits of a segment are damaged and the corresponding bit or bits of opposite value in a second segment are also damaged, the sums of those columns will not change and the receiver will not detect a problem.</a:t>
            </a:r>
          </a:p>
          <a:p>
            <a:endParaRPr lang="en-IN" dirty="0"/>
          </a:p>
        </p:txBody>
      </p:sp>
    </p:spTree>
    <p:extLst>
      <p:ext uri="{BB962C8B-B14F-4D97-AF65-F5344CB8AC3E}">
        <p14:creationId xmlns:p14="http://schemas.microsoft.com/office/powerpoint/2010/main" val="3129213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780C-511F-411D-9D34-60C6E2EE5ABA}"/>
              </a:ext>
            </a:extLst>
          </p:cNvPr>
          <p:cNvSpPr>
            <a:spLocks noGrp="1"/>
          </p:cNvSpPr>
          <p:nvPr>
            <p:ph type="title"/>
          </p:nvPr>
        </p:nvSpPr>
        <p:spPr/>
        <p:txBody>
          <a:bodyPr/>
          <a:lstStyle/>
          <a:p>
            <a:r>
              <a:rPr lang="en-US" b="1" i="1" dirty="0">
                <a:solidFill>
                  <a:srgbClr val="CC0066"/>
                </a:solidFill>
                <a:effectLst>
                  <a:outerShdw blurRad="38100" dist="38100" dir="2700000" algn="tl">
                    <a:srgbClr val="C0C0C0"/>
                  </a:outerShdw>
                </a:effectLst>
                <a:latin typeface="Comic Sans MS" pitchFamily="66" charset="0"/>
              </a:rPr>
              <a:t>Error Correction</a:t>
            </a:r>
            <a:endParaRPr lang="en-IN" dirty="0"/>
          </a:p>
        </p:txBody>
      </p:sp>
      <p:sp>
        <p:nvSpPr>
          <p:cNvPr id="3" name="Content Placeholder 2">
            <a:extLst>
              <a:ext uri="{FF2B5EF4-FFF2-40B4-BE49-F238E27FC236}">
                <a16:creationId xmlns:a16="http://schemas.microsoft.com/office/drawing/2014/main" id="{5238D93E-228F-4A30-8B66-C560DCFCC22F}"/>
              </a:ext>
            </a:extLst>
          </p:cNvPr>
          <p:cNvSpPr>
            <a:spLocks noGrp="1"/>
          </p:cNvSpPr>
          <p:nvPr>
            <p:ph idx="1"/>
          </p:nvPr>
        </p:nvSpPr>
        <p:spPr/>
        <p:txBody>
          <a:bodyPr/>
          <a:lstStyle/>
          <a:p>
            <a:pPr marL="633413" indent="-633413">
              <a:buFontTx/>
              <a:buNone/>
            </a:pPr>
            <a:r>
              <a:rPr lang="en-US" altLang="en-US" dirty="0"/>
              <a:t>It can be handled in two ways:</a:t>
            </a:r>
          </a:p>
          <a:p>
            <a:pPr marL="633413" indent="-633413">
              <a:buClr>
                <a:srgbClr val="CC0066"/>
              </a:buClr>
              <a:buFont typeface="Wingdings" panose="05000000000000000000" pitchFamily="2" charset="2"/>
              <a:buAutoNum type="arabicParenR"/>
            </a:pPr>
            <a:r>
              <a:rPr lang="en-US" altLang="en-US" dirty="0"/>
              <a:t>receiver can have the sender retransmit the entire data unit.</a:t>
            </a:r>
          </a:p>
          <a:p>
            <a:pPr marL="633413" indent="-633413">
              <a:buClr>
                <a:srgbClr val="CC0066"/>
              </a:buClr>
              <a:buFont typeface="Wingdings" panose="05000000000000000000" pitchFamily="2" charset="2"/>
              <a:buAutoNum type="arabicParenR"/>
            </a:pPr>
            <a:r>
              <a:rPr lang="en-US" altLang="en-US" dirty="0"/>
              <a:t>The receiver can use an error-correcting code, which automatically corrects certain errors.</a:t>
            </a:r>
          </a:p>
          <a:p>
            <a:endParaRPr lang="en-IN" dirty="0"/>
          </a:p>
        </p:txBody>
      </p:sp>
    </p:spTree>
    <p:extLst>
      <p:ext uri="{BB962C8B-B14F-4D97-AF65-F5344CB8AC3E}">
        <p14:creationId xmlns:p14="http://schemas.microsoft.com/office/powerpoint/2010/main" val="2204612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A8E4-25FD-4974-9DB9-F5271511C877}"/>
              </a:ext>
            </a:extLst>
          </p:cNvPr>
          <p:cNvSpPr>
            <a:spLocks noGrp="1"/>
          </p:cNvSpPr>
          <p:nvPr>
            <p:ph type="title"/>
          </p:nvPr>
        </p:nvSpPr>
        <p:spPr/>
        <p:txBody>
          <a:bodyPr/>
          <a:lstStyle/>
          <a:p>
            <a:r>
              <a:rPr lang="en-IN" dirty="0"/>
              <a:t>FLOW CONTROL</a:t>
            </a:r>
          </a:p>
        </p:txBody>
      </p:sp>
      <p:sp>
        <p:nvSpPr>
          <p:cNvPr id="3" name="Content Placeholder 2">
            <a:extLst>
              <a:ext uri="{FF2B5EF4-FFF2-40B4-BE49-F238E27FC236}">
                <a16:creationId xmlns:a16="http://schemas.microsoft.com/office/drawing/2014/main" id="{A5AD0A6F-E54F-4EDD-AF58-D69EAA44A4CE}"/>
              </a:ext>
            </a:extLst>
          </p:cNvPr>
          <p:cNvSpPr>
            <a:spLocks noGrp="1"/>
          </p:cNvSpPr>
          <p:nvPr>
            <p:ph idx="1"/>
          </p:nvPr>
        </p:nvSpPr>
        <p:spPr>
          <a:xfrm>
            <a:off x="1295401" y="1955409"/>
            <a:ext cx="9601196" cy="3920459"/>
          </a:xfrm>
        </p:spPr>
        <p:txBody>
          <a:bodyPr>
            <a:normAutofit fontScale="92500" lnSpcReduction="20000"/>
          </a:bodyPr>
          <a:lstStyle/>
          <a:p>
            <a:pPr>
              <a:spcAft>
                <a:spcPts val="0"/>
              </a:spcAft>
              <a:defRPr/>
            </a:pPr>
            <a:r>
              <a:rPr lang="en-US" dirty="0">
                <a:latin typeface="Book Antiqua" pitchFamily="18" charset="0"/>
              </a:rPr>
              <a:t>Flow control coordinates the amount of data that can be sent before receiving acknowledgement </a:t>
            </a:r>
          </a:p>
          <a:p>
            <a:pPr>
              <a:spcAft>
                <a:spcPts val="0"/>
              </a:spcAft>
              <a:defRPr/>
            </a:pPr>
            <a:r>
              <a:rPr lang="en-US" dirty="0">
                <a:latin typeface="Book Antiqua" pitchFamily="18" charset="0"/>
              </a:rPr>
              <a:t>It is one of the most important functions of data link layer.</a:t>
            </a:r>
          </a:p>
          <a:p>
            <a:pPr>
              <a:spcAft>
                <a:spcPts val="0"/>
              </a:spcAft>
              <a:defRPr/>
            </a:pPr>
            <a:r>
              <a:rPr lang="en-US" dirty="0">
                <a:latin typeface="Book Antiqua" pitchFamily="18" charset="0"/>
              </a:rPr>
              <a:t>Flow control is a set of procedures that tells the sender how much data it can transmit before it must wait for an acknowledgement from the receiver.</a:t>
            </a:r>
          </a:p>
          <a:p>
            <a:pPr>
              <a:spcAft>
                <a:spcPts val="0"/>
              </a:spcAft>
              <a:defRPr/>
            </a:pPr>
            <a:r>
              <a:rPr lang="en-US" dirty="0">
                <a:latin typeface="Book Antiqua" pitchFamily="18" charset="0"/>
              </a:rPr>
              <a:t>Receiver has a limited speed at which it can process incoming data and a limited amount of memory in which to store incoming data.</a:t>
            </a:r>
          </a:p>
          <a:p>
            <a:pPr>
              <a:spcAft>
                <a:spcPts val="0"/>
              </a:spcAft>
              <a:defRPr/>
            </a:pPr>
            <a:r>
              <a:rPr lang="en-US" dirty="0">
                <a:latin typeface="Book Antiqua" pitchFamily="18" charset="0"/>
              </a:rPr>
              <a:t>Receiver must inform the sender before the limits are reached and request that the transmitter to send fewer frames or stop temporarily.</a:t>
            </a:r>
          </a:p>
          <a:p>
            <a:pPr>
              <a:spcAft>
                <a:spcPts val="0"/>
              </a:spcAft>
              <a:defRPr/>
            </a:pPr>
            <a:r>
              <a:rPr lang="en-US" dirty="0">
                <a:latin typeface="Book Antiqua" pitchFamily="18" charset="0"/>
              </a:rPr>
              <a:t>Since the rate of processing is often slower than the rate of transmission, receiver has a block of memory (buffer) for storing incoming  data until they are processed.</a:t>
            </a:r>
          </a:p>
          <a:p>
            <a:endParaRPr lang="en-IN" dirty="0"/>
          </a:p>
        </p:txBody>
      </p:sp>
    </p:spTree>
    <p:extLst>
      <p:ext uri="{BB962C8B-B14F-4D97-AF65-F5344CB8AC3E}">
        <p14:creationId xmlns:p14="http://schemas.microsoft.com/office/powerpoint/2010/main" val="336174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50B78-DDDC-4A00-A87A-520F2F5FA187}"/>
              </a:ext>
            </a:extLst>
          </p:cNvPr>
          <p:cNvSpPr>
            <a:spLocks noGrp="1"/>
          </p:cNvSpPr>
          <p:nvPr>
            <p:ph type="title"/>
          </p:nvPr>
        </p:nvSpPr>
        <p:spPr/>
        <p:txBody>
          <a:bodyPr/>
          <a:lstStyle/>
          <a:p>
            <a:r>
              <a:rPr lang="en-IN" b="1" dirty="0"/>
              <a:t>Elementary Data Link Protocols</a:t>
            </a:r>
            <a:endParaRPr lang="en-IN" dirty="0"/>
          </a:p>
        </p:txBody>
      </p:sp>
      <p:sp>
        <p:nvSpPr>
          <p:cNvPr id="3" name="Content Placeholder 2">
            <a:extLst>
              <a:ext uri="{FF2B5EF4-FFF2-40B4-BE49-F238E27FC236}">
                <a16:creationId xmlns:a16="http://schemas.microsoft.com/office/drawing/2014/main" id="{27E5C1B7-9DC6-43FA-9D11-C46C7BB31B63}"/>
              </a:ext>
            </a:extLst>
          </p:cNvPr>
          <p:cNvSpPr>
            <a:spLocks noGrp="1"/>
          </p:cNvSpPr>
          <p:nvPr>
            <p:ph idx="1"/>
          </p:nvPr>
        </p:nvSpPr>
        <p:spPr>
          <a:xfrm>
            <a:off x="1295401" y="2082018"/>
            <a:ext cx="9601196" cy="3793850"/>
          </a:xfrm>
        </p:spPr>
        <p:txBody>
          <a:bodyPr/>
          <a:lstStyle/>
          <a:p>
            <a:pPr algn="just"/>
            <a:r>
              <a:rPr lang="en-IN" dirty="0"/>
              <a:t>machine A wants to send a long stream of data to machine B, </a:t>
            </a:r>
          </a:p>
          <a:p>
            <a:pPr algn="just"/>
            <a:r>
              <a:rPr lang="en-IN" dirty="0"/>
              <a:t> reliable, connection-oriented service. </a:t>
            </a:r>
          </a:p>
          <a:p>
            <a:pPr algn="just"/>
            <a:r>
              <a:rPr lang="en-IN" dirty="0"/>
              <a:t>Later, we will consider the case where B also wants to send data to A simultaneously. </a:t>
            </a:r>
          </a:p>
          <a:p>
            <a:pPr algn="just"/>
            <a:r>
              <a:rPr lang="en-IN" dirty="0"/>
              <a:t>A is assumed to have an infinite supply of data ready to send and never has to wait for data to be produced. </a:t>
            </a:r>
          </a:p>
          <a:p>
            <a:pPr algn="just"/>
            <a:r>
              <a:rPr lang="en-IN" dirty="0"/>
              <a:t>Instead, when A's data link layer asks for data, the network layer is always able to comply immediately. (This restriction, too, will be dropped later.)</a:t>
            </a:r>
          </a:p>
        </p:txBody>
      </p:sp>
    </p:spTree>
    <p:extLst>
      <p:ext uri="{BB962C8B-B14F-4D97-AF65-F5344CB8AC3E}">
        <p14:creationId xmlns:p14="http://schemas.microsoft.com/office/powerpoint/2010/main" val="3183650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C5C95-18CD-431F-8385-5A20D507AAB9}"/>
              </a:ext>
            </a:extLst>
          </p:cNvPr>
          <p:cNvPicPr>
            <a:picLocks noChangeAspect="1"/>
          </p:cNvPicPr>
          <p:nvPr/>
        </p:nvPicPr>
        <p:blipFill>
          <a:blip r:embed="rId2"/>
          <a:stretch>
            <a:fillRect/>
          </a:stretch>
        </p:blipFill>
        <p:spPr>
          <a:xfrm>
            <a:off x="984738" y="534572"/>
            <a:ext cx="10635176" cy="5950634"/>
          </a:xfrm>
          <a:prstGeom prst="rect">
            <a:avLst/>
          </a:prstGeom>
        </p:spPr>
      </p:pic>
    </p:spTree>
    <p:extLst>
      <p:ext uri="{BB962C8B-B14F-4D97-AF65-F5344CB8AC3E}">
        <p14:creationId xmlns:p14="http://schemas.microsoft.com/office/powerpoint/2010/main" val="3074726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D518-8B47-4C04-88A8-1E0574E437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4FA338-B367-48B9-85B1-97A7CB756DB8}"/>
              </a:ext>
            </a:extLst>
          </p:cNvPr>
          <p:cNvSpPr>
            <a:spLocks noGrp="1"/>
          </p:cNvSpPr>
          <p:nvPr>
            <p:ph idx="1"/>
          </p:nvPr>
        </p:nvSpPr>
        <p:spPr/>
        <p:txBody>
          <a:bodyPr/>
          <a:lstStyle/>
          <a:p>
            <a:r>
              <a:rPr lang="en-IN" dirty="0"/>
              <a:t>(event = </a:t>
            </a:r>
            <a:r>
              <a:rPr lang="en-IN" dirty="0" err="1"/>
              <a:t>cksum_err</a:t>
            </a:r>
            <a:r>
              <a:rPr lang="en-IN" dirty="0"/>
              <a:t>). </a:t>
            </a:r>
          </a:p>
          <a:p>
            <a:r>
              <a:rPr lang="en-IN" dirty="0"/>
              <a:t>(event = </a:t>
            </a:r>
            <a:r>
              <a:rPr lang="en-IN" dirty="0" err="1"/>
              <a:t>frame_arrival</a:t>
            </a:r>
            <a:r>
              <a:rPr lang="en-IN" dirty="0"/>
              <a:t>) </a:t>
            </a:r>
          </a:p>
          <a:p>
            <a:r>
              <a:rPr lang="en-IN" dirty="0"/>
              <a:t>Five data structures are defined there: </a:t>
            </a:r>
            <a:r>
              <a:rPr lang="en-IN" dirty="0" err="1"/>
              <a:t>boolean</a:t>
            </a:r>
            <a:r>
              <a:rPr lang="en-IN" dirty="0"/>
              <a:t>, </a:t>
            </a:r>
            <a:r>
              <a:rPr lang="en-IN" dirty="0" err="1"/>
              <a:t>seq_nr</a:t>
            </a:r>
            <a:r>
              <a:rPr lang="en-IN" dirty="0"/>
              <a:t>, packet, </a:t>
            </a:r>
            <a:r>
              <a:rPr lang="en-IN" dirty="0" err="1"/>
              <a:t>frame_kind</a:t>
            </a:r>
            <a:r>
              <a:rPr lang="en-IN" dirty="0"/>
              <a:t>, and frame.</a:t>
            </a:r>
          </a:p>
          <a:p>
            <a:r>
              <a:rPr lang="en-IN" dirty="0"/>
              <a:t>frame is composed of four fields: kind, </a:t>
            </a:r>
            <a:r>
              <a:rPr lang="en-IN" dirty="0" err="1"/>
              <a:t>seq</a:t>
            </a:r>
            <a:r>
              <a:rPr lang="en-IN" dirty="0"/>
              <a:t>, ack, and info,</a:t>
            </a:r>
          </a:p>
        </p:txBody>
      </p:sp>
    </p:spTree>
    <p:extLst>
      <p:ext uri="{BB962C8B-B14F-4D97-AF65-F5344CB8AC3E}">
        <p14:creationId xmlns:p14="http://schemas.microsoft.com/office/powerpoint/2010/main" val="1658055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FD0871C-E9CF-467E-8586-D9E8A94CFC77}"/>
              </a:ext>
            </a:extLst>
          </p:cNvPr>
          <p:cNvSpPr>
            <a:spLocks noGrp="1"/>
          </p:cNvSpPr>
          <p:nvPr>
            <p:ph type="title"/>
          </p:nvPr>
        </p:nvSpPr>
        <p:spPr>
          <a:xfrm>
            <a:off x="1981201" y="273050"/>
            <a:ext cx="3008313" cy="641350"/>
          </a:xfrm>
        </p:spPr>
        <p:txBody>
          <a:bodyPr/>
          <a:lstStyle/>
          <a:p>
            <a:pPr eaLnBrk="1" hangingPunct="1"/>
            <a:r>
              <a:rPr lang="en-US" altLang="en-US" sz="3600"/>
              <a:t>Stop-and-Wait</a:t>
            </a:r>
          </a:p>
        </p:txBody>
      </p:sp>
      <p:sp>
        <p:nvSpPr>
          <p:cNvPr id="6147" name="Content Placeholder 2">
            <a:extLst>
              <a:ext uri="{FF2B5EF4-FFF2-40B4-BE49-F238E27FC236}">
                <a16:creationId xmlns:a16="http://schemas.microsoft.com/office/drawing/2014/main" id="{0479EAEE-03B7-440D-AAE8-0DD2D05E3977}"/>
              </a:ext>
            </a:extLst>
          </p:cNvPr>
          <p:cNvSpPr>
            <a:spLocks noGrp="1"/>
          </p:cNvSpPr>
          <p:nvPr>
            <p:ph idx="1"/>
          </p:nvPr>
        </p:nvSpPr>
        <p:spPr>
          <a:xfrm>
            <a:off x="5562600" y="228600"/>
            <a:ext cx="4953000" cy="6477000"/>
          </a:xfrm>
        </p:spPr>
        <p:txBody>
          <a:bodyPr>
            <a:normAutofit lnSpcReduction="10000"/>
          </a:bodyPr>
          <a:lstStyle/>
          <a:p>
            <a:pPr eaLnBrk="1" hangingPunct="1">
              <a:buFont typeface="Wingdings" panose="05000000000000000000" pitchFamily="2" charset="2"/>
              <a:buChar char="§"/>
            </a:pPr>
            <a:r>
              <a:rPr lang="en-US" altLang="en-US" sz="2000"/>
              <a:t>Sender keeps a copy of the last frame until it receives an acknowledgement.</a:t>
            </a:r>
          </a:p>
          <a:p>
            <a:pPr eaLnBrk="1" hangingPunct="1">
              <a:buFont typeface="Wingdings" panose="05000000000000000000" pitchFamily="2" charset="2"/>
              <a:buChar char="§"/>
            </a:pPr>
            <a:r>
              <a:rPr lang="en-US" altLang="en-US" sz="2000"/>
              <a:t>For identification, both data frames and acknowledgements (ACK) frames are numbered alternatively 0 and 1.</a:t>
            </a:r>
          </a:p>
          <a:p>
            <a:pPr eaLnBrk="1" hangingPunct="1">
              <a:buFont typeface="Wingdings" panose="05000000000000000000" pitchFamily="2" charset="2"/>
              <a:buChar char="§"/>
            </a:pPr>
            <a:r>
              <a:rPr lang="en-US" altLang="en-US" sz="2000"/>
              <a:t>Sender has a control variable (S) that holds the number of the recently sent frame. (0 or 1)</a:t>
            </a:r>
          </a:p>
          <a:p>
            <a:pPr eaLnBrk="1" hangingPunct="1">
              <a:buFont typeface="Wingdings" panose="05000000000000000000" pitchFamily="2" charset="2"/>
              <a:buChar char="§"/>
            </a:pPr>
            <a:r>
              <a:rPr lang="en-US" altLang="en-US" sz="2000"/>
              <a:t>Receiver has a control variable ® that holds the number of the next frame expected (0 or 1).</a:t>
            </a:r>
          </a:p>
          <a:p>
            <a:pPr eaLnBrk="1" hangingPunct="1">
              <a:buFont typeface="Wingdings" panose="05000000000000000000" pitchFamily="2" charset="2"/>
              <a:buChar char="§"/>
            </a:pPr>
            <a:r>
              <a:rPr lang="en-US" altLang="en-US" sz="2000"/>
              <a:t>Sender starts a timer when it sends a frame. If an ACK is not received within a allocated time period, the sender assumes that the frame was lost or damaged and resends it</a:t>
            </a:r>
          </a:p>
          <a:p>
            <a:pPr eaLnBrk="1" hangingPunct="1">
              <a:buFont typeface="Wingdings" panose="05000000000000000000" pitchFamily="2" charset="2"/>
              <a:buChar char="§"/>
            </a:pPr>
            <a:r>
              <a:rPr lang="en-US" altLang="en-US" sz="2000"/>
              <a:t>Receiver send only positive ACK if the frame is intact.</a:t>
            </a:r>
          </a:p>
          <a:p>
            <a:pPr eaLnBrk="1" hangingPunct="1">
              <a:buFont typeface="Wingdings" panose="05000000000000000000" pitchFamily="2" charset="2"/>
              <a:buChar char="§"/>
            </a:pPr>
            <a:r>
              <a:rPr lang="en-US" altLang="en-US" sz="2000"/>
              <a:t>ACK number always defines the number of the next expected frame</a:t>
            </a:r>
          </a:p>
        </p:txBody>
      </p:sp>
      <p:sp>
        <p:nvSpPr>
          <p:cNvPr id="6148" name="Text Placeholder 3">
            <a:extLst>
              <a:ext uri="{FF2B5EF4-FFF2-40B4-BE49-F238E27FC236}">
                <a16:creationId xmlns:a16="http://schemas.microsoft.com/office/drawing/2014/main" id="{A0FA43FA-50EB-4CC1-86E4-21EB1975BFA4}"/>
              </a:ext>
            </a:extLst>
          </p:cNvPr>
          <p:cNvSpPr>
            <a:spLocks noGrp="1"/>
          </p:cNvSpPr>
          <p:nvPr>
            <p:ph type="body" sz="half" idx="2"/>
          </p:nvPr>
        </p:nvSpPr>
        <p:spPr>
          <a:xfrm>
            <a:off x="1828800" y="1219200"/>
            <a:ext cx="3352800" cy="4419600"/>
          </a:xfrm>
        </p:spPr>
        <p:txBody>
          <a:bodyPr/>
          <a:lstStyle/>
          <a:p>
            <a:pPr eaLnBrk="1" hangingPunct="1"/>
            <a:endParaRPr lang="en-US" altLang="en-US"/>
          </a:p>
        </p:txBody>
      </p:sp>
      <p:pic>
        <p:nvPicPr>
          <p:cNvPr id="6149" name="Picture 10">
            <a:extLst>
              <a:ext uri="{FF2B5EF4-FFF2-40B4-BE49-F238E27FC236}">
                <a16:creationId xmlns:a16="http://schemas.microsoft.com/office/drawing/2014/main" id="{39191E00-D3C7-409F-A686-70800CDD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3657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924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4050FA7-5164-4063-816F-FDC1B7BD6609}"/>
              </a:ext>
            </a:extLst>
          </p:cNvPr>
          <p:cNvSpPr>
            <a:spLocks noGrp="1"/>
          </p:cNvSpPr>
          <p:nvPr>
            <p:ph type="title"/>
          </p:nvPr>
        </p:nvSpPr>
        <p:spPr>
          <a:xfrm>
            <a:off x="1981200" y="274638"/>
            <a:ext cx="8229600" cy="792162"/>
          </a:xfrm>
        </p:spPr>
        <p:txBody>
          <a:bodyPr>
            <a:normAutofit fontScale="90000"/>
          </a:bodyPr>
          <a:lstStyle/>
          <a:p>
            <a:pPr eaLnBrk="1" hangingPunct="1"/>
            <a:r>
              <a:rPr lang="en-US" altLang="en-US"/>
              <a:t>Stop-and-Wait ARQ, lost ACK frame</a:t>
            </a:r>
          </a:p>
        </p:txBody>
      </p:sp>
      <p:sp>
        <p:nvSpPr>
          <p:cNvPr id="7171" name="Content Placeholder 2">
            <a:extLst>
              <a:ext uri="{FF2B5EF4-FFF2-40B4-BE49-F238E27FC236}">
                <a16:creationId xmlns:a16="http://schemas.microsoft.com/office/drawing/2014/main" id="{226284BE-0D45-4874-A33B-9EF1E8774E7B}"/>
              </a:ext>
            </a:extLst>
          </p:cNvPr>
          <p:cNvSpPr>
            <a:spLocks noGrp="1"/>
          </p:cNvSpPr>
          <p:nvPr>
            <p:ph idx="1"/>
          </p:nvPr>
        </p:nvSpPr>
        <p:spPr>
          <a:xfrm>
            <a:off x="6934200" y="1752601"/>
            <a:ext cx="3429000" cy="4525963"/>
          </a:xfrm>
          <a:ln>
            <a:solidFill>
              <a:schemeClr val="tx1"/>
            </a:solidFill>
            <a:miter lim="800000"/>
            <a:headEnd/>
            <a:tailEnd/>
          </a:ln>
        </p:spPr>
        <p:txBody>
          <a:bodyPr/>
          <a:lstStyle/>
          <a:p>
            <a:pPr eaLnBrk="1" hangingPunct="1"/>
            <a:r>
              <a:rPr lang="en-US" altLang="en-US"/>
              <a:t>When a receiver receives a damaged frame, it discards it and keeps its value of R.</a:t>
            </a:r>
          </a:p>
          <a:p>
            <a:pPr eaLnBrk="1" hangingPunct="1"/>
            <a:r>
              <a:rPr lang="en-US" altLang="en-US"/>
              <a:t>After the timer at the sender expires, another copy of frame 1 is sent.</a:t>
            </a:r>
          </a:p>
        </p:txBody>
      </p:sp>
      <p:pic>
        <p:nvPicPr>
          <p:cNvPr id="7172" name="Picture 10">
            <a:extLst>
              <a:ext uri="{FF2B5EF4-FFF2-40B4-BE49-F238E27FC236}">
                <a16:creationId xmlns:a16="http://schemas.microsoft.com/office/drawing/2014/main" id="{A0F42599-C196-4BD3-B4FC-A3AEC75A5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888" y="1371600"/>
            <a:ext cx="476091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67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AA77-F402-4292-8E7F-58BBA7034908}"/>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9FA94C15-FE76-4146-8543-DE4FAB937033}"/>
              </a:ext>
            </a:extLst>
          </p:cNvPr>
          <p:cNvPicPr>
            <a:picLocks noGrp="1" noChangeAspect="1"/>
          </p:cNvPicPr>
          <p:nvPr>
            <p:ph idx="1"/>
          </p:nvPr>
        </p:nvPicPr>
        <p:blipFill>
          <a:blip r:embed="rId2"/>
          <a:stretch>
            <a:fillRect/>
          </a:stretch>
        </p:blipFill>
        <p:spPr>
          <a:xfrm>
            <a:off x="351692" y="319650"/>
            <a:ext cx="11155679" cy="6095217"/>
          </a:xfrm>
          <a:prstGeom prst="rect">
            <a:avLst/>
          </a:prstGeom>
        </p:spPr>
      </p:pic>
    </p:spTree>
    <p:extLst>
      <p:ext uri="{BB962C8B-B14F-4D97-AF65-F5344CB8AC3E}">
        <p14:creationId xmlns:p14="http://schemas.microsoft.com/office/powerpoint/2010/main" val="1909601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8BBE52B-A36F-4051-9EA8-BE10D3AAFD63}"/>
              </a:ext>
            </a:extLst>
          </p:cNvPr>
          <p:cNvSpPr>
            <a:spLocks noGrp="1"/>
          </p:cNvSpPr>
          <p:nvPr>
            <p:ph type="title"/>
          </p:nvPr>
        </p:nvSpPr>
        <p:spPr>
          <a:xfrm>
            <a:off x="1752600" y="152400"/>
            <a:ext cx="6019800" cy="685800"/>
          </a:xfrm>
        </p:spPr>
        <p:txBody>
          <a:bodyPr/>
          <a:lstStyle/>
          <a:p>
            <a:pPr eaLnBrk="1" hangingPunct="1"/>
            <a:r>
              <a:rPr lang="en-US" altLang="en-US" sz="3600"/>
              <a:t>Stop-and-Wait, lost ACK frame</a:t>
            </a:r>
          </a:p>
        </p:txBody>
      </p:sp>
      <p:sp>
        <p:nvSpPr>
          <p:cNvPr id="3" name="Content Placeholder 2">
            <a:extLst>
              <a:ext uri="{FF2B5EF4-FFF2-40B4-BE49-F238E27FC236}">
                <a16:creationId xmlns:a16="http://schemas.microsoft.com/office/drawing/2014/main" id="{87E49E70-5853-4A36-91E8-05D1CBB72441}"/>
              </a:ext>
            </a:extLst>
          </p:cNvPr>
          <p:cNvSpPr>
            <a:spLocks noGrp="1"/>
          </p:cNvSpPr>
          <p:nvPr>
            <p:ph idx="1"/>
          </p:nvPr>
        </p:nvSpPr>
        <p:spPr>
          <a:xfrm>
            <a:off x="7010400" y="1295400"/>
            <a:ext cx="3048000" cy="5029200"/>
          </a:xfrm>
          <a:ln>
            <a:solidFill>
              <a:schemeClr val="tx1"/>
            </a:solidFill>
          </a:ln>
        </p:spPr>
        <p:txBody>
          <a:bodyPr rtlCol="0">
            <a:normAutofit lnSpcReduction="10000"/>
          </a:bodyPr>
          <a:lstStyle/>
          <a:p>
            <a:pPr>
              <a:spcAft>
                <a:spcPts val="0"/>
              </a:spcAft>
              <a:defRPr/>
            </a:pPr>
            <a:r>
              <a:rPr lang="en-US" dirty="0"/>
              <a:t>If the sender receives a damaged ACK, it discards it.</a:t>
            </a:r>
          </a:p>
          <a:p>
            <a:pPr>
              <a:spcAft>
                <a:spcPts val="0"/>
              </a:spcAft>
              <a:defRPr/>
            </a:pPr>
            <a:r>
              <a:rPr lang="en-US" dirty="0"/>
              <a:t>When the timer of the sender expires, the sender retransmits frame 1.</a:t>
            </a:r>
          </a:p>
          <a:p>
            <a:pPr>
              <a:spcAft>
                <a:spcPts val="0"/>
              </a:spcAft>
              <a:defRPr/>
            </a:pPr>
            <a:r>
              <a:rPr lang="en-US" dirty="0"/>
              <a:t>Receiver has already received frame 1 and expecting to receive frame 0 (R=0). Therefore it discards the second copy of frame 1.</a:t>
            </a:r>
          </a:p>
        </p:txBody>
      </p:sp>
      <p:sp>
        <p:nvSpPr>
          <p:cNvPr id="8196" name="Text Placeholder 3">
            <a:extLst>
              <a:ext uri="{FF2B5EF4-FFF2-40B4-BE49-F238E27FC236}">
                <a16:creationId xmlns:a16="http://schemas.microsoft.com/office/drawing/2014/main" id="{01E2179A-C85C-43FC-BB97-CF52A6BD6411}"/>
              </a:ext>
            </a:extLst>
          </p:cNvPr>
          <p:cNvSpPr>
            <a:spLocks noGrp="1"/>
          </p:cNvSpPr>
          <p:nvPr>
            <p:ph type="body" sz="half" idx="2"/>
          </p:nvPr>
        </p:nvSpPr>
        <p:spPr/>
        <p:txBody>
          <a:bodyPr/>
          <a:lstStyle/>
          <a:p>
            <a:pPr eaLnBrk="1" hangingPunct="1"/>
            <a:endParaRPr lang="en-US" altLang="en-US"/>
          </a:p>
        </p:txBody>
      </p:sp>
      <p:pic>
        <p:nvPicPr>
          <p:cNvPr id="8197" name="Picture 10">
            <a:extLst>
              <a:ext uri="{FF2B5EF4-FFF2-40B4-BE49-F238E27FC236}">
                <a16:creationId xmlns:a16="http://schemas.microsoft.com/office/drawing/2014/main" id="{D3189D0D-E2F3-495D-ACCB-BBE9C76B1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6" y="1295400"/>
            <a:ext cx="50593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965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6ED2-2333-4901-9078-7A821FFBDE72}"/>
              </a:ext>
            </a:extLst>
          </p:cNvPr>
          <p:cNvSpPr>
            <a:spLocks noGrp="1"/>
          </p:cNvSpPr>
          <p:nvPr>
            <p:ph type="title"/>
          </p:nvPr>
        </p:nvSpPr>
        <p:spPr>
          <a:xfrm>
            <a:off x="1295401" y="330198"/>
            <a:ext cx="9601196" cy="1303867"/>
          </a:xfrm>
        </p:spPr>
        <p:txBody>
          <a:bodyPr/>
          <a:lstStyle/>
          <a:p>
            <a:r>
              <a:rPr lang="pt-BR" dirty="0"/>
              <a:t>A Simplex Protocol for a Noisy Channel</a:t>
            </a:r>
            <a:endParaRPr lang="en-IN" dirty="0"/>
          </a:p>
        </p:txBody>
      </p:sp>
      <p:sp>
        <p:nvSpPr>
          <p:cNvPr id="3" name="Content Placeholder 2">
            <a:extLst>
              <a:ext uri="{FF2B5EF4-FFF2-40B4-BE49-F238E27FC236}">
                <a16:creationId xmlns:a16="http://schemas.microsoft.com/office/drawing/2014/main" id="{94652BF7-6054-48D6-A4BA-905FE30A478A}"/>
              </a:ext>
            </a:extLst>
          </p:cNvPr>
          <p:cNvSpPr>
            <a:spLocks noGrp="1"/>
          </p:cNvSpPr>
          <p:nvPr>
            <p:ph idx="1"/>
          </p:nvPr>
        </p:nvSpPr>
        <p:spPr>
          <a:xfrm>
            <a:off x="1295401" y="1420837"/>
            <a:ext cx="9601196" cy="4455031"/>
          </a:xfrm>
        </p:spPr>
        <p:txBody>
          <a:bodyPr>
            <a:normAutofit fontScale="85000" lnSpcReduction="10000"/>
          </a:bodyPr>
          <a:lstStyle/>
          <a:p>
            <a:r>
              <a:rPr lang="en-IN" dirty="0"/>
              <a:t>Consider the following scenario:</a:t>
            </a:r>
          </a:p>
          <a:p>
            <a:pPr algn="just"/>
            <a:r>
              <a:rPr lang="en-IN" dirty="0"/>
              <a:t>The network layer on A gives packet 1 to its data link layer. The packet is correctly received at B and passed to the network layer on B. B sends an acknowledgement frame back to A.</a:t>
            </a:r>
          </a:p>
          <a:p>
            <a:pPr algn="just"/>
            <a:r>
              <a:rPr lang="en-IN" dirty="0"/>
              <a:t>The acknowledgement frame gets lost completely. It just never arrives at all. Life would be a great deal simpler if the channel mangled and lost only data frames and not control frames, but sad to say, the channel is not very discriminating.</a:t>
            </a:r>
          </a:p>
          <a:p>
            <a:pPr algn="just"/>
            <a:r>
              <a:rPr lang="en-IN" dirty="0"/>
              <a:t>The data link layer on A eventually times out. Not having received an acknowledgement, it (incorrectly) assumes that its data frame was lost or damaged and sends the frame containing packet 1 again.</a:t>
            </a:r>
          </a:p>
          <a:p>
            <a:pPr algn="just"/>
            <a:r>
              <a:rPr lang="en-IN" dirty="0"/>
              <a:t>The duplicate frame also arrives at the data link layer on B perfectly and is unwittingly passed to the network layer there. If A is sending a file to B, part of the file will be duplicated (i.e., the copy of the file made by B will be incorrect and the error will not have been detected). In other words, the protocol will fail.</a:t>
            </a:r>
          </a:p>
          <a:p>
            <a:endParaRPr lang="en-IN" dirty="0"/>
          </a:p>
        </p:txBody>
      </p:sp>
    </p:spTree>
    <p:extLst>
      <p:ext uri="{BB962C8B-B14F-4D97-AF65-F5344CB8AC3E}">
        <p14:creationId xmlns:p14="http://schemas.microsoft.com/office/powerpoint/2010/main" val="92852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478A-C164-4969-A144-735EE65FB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93A328-350D-4DD4-9B55-A9390787C19F}"/>
              </a:ext>
            </a:extLst>
          </p:cNvPr>
          <p:cNvSpPr>
            <a:spLocks noGrp="1"/>
          </p:cNvSpPr>
          <p:nvPr>
            <p:ph idx="1"/>
          </p:nvPr>
        </p:nvSpPr>
        <p:spPr>
          <a:xfrm>
            <a:off x="1295401" y="982132"/>
            <a:ext cx="9601196" cy="4893736"/>
          </a:xfrm>
        </p:spPr>
        <p:txBody>
          <a:bodyPr/>
          <a:lstStyle/>
          <a:p>
            <a:r>
              <a:rPr lang="en-IN" dirty="0"/>
              <a:t>What is the minimum number of bits needed for the sequence number? </a:t>
            </a:r>
          </a:p>
          <a:p>
            <a:r>
              <a:rPr lang="en-IN" dirty="0"/>
              <a:t>The only ambiguity in this protocol is between a frame, m, and its direct successor, m + 1. </a:t>
            </a:r>
          </a:p>
          <a:p>
            <a:r>
              <a:rPr lang="en-IN" dirty="0"/>
              <a:t>If frame m is lost or damaged, the receiver will not acknowledge it, so the sender will keep trying to send it. </a:t>
            </a:r>
          </a:p>
          <a:p>
            <a:r>
              <a:rPr lang="en-IN" dirty="0"/>
              <a:t>Once it has been correctly received, the receiver will send an acknowledgement to the sender. </a:t>
            </a:r>
          </a:p>
          <a:p>
            <a:r>
              <a:rPr lang="en-IN" dirty="0"/>
              <a:t>It is here that the potential trouble crops up. Depending upon whether the acknowledgement frame gets back to the sender correctly or not, the sender may try to send m or m + 1.</a:t>
            </a:r>
          </a:p>
          <a:p>
            <a:endParaRPr lang="en-IN" dirty="0"/>
          </a:p>
        </p:txBody>
      </p:sp>
    </p:spTree>
    <p:extLst>
      <p:ext uri="{BB962C8B-B14F-4D97-AF65-F5344CB8AC3E}">
        <p14:creationId xmlns:p14="http://schemas.microsoft.com/office/powerpoint/2010/main" val="3050337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7693-785E-4C73-8FAC-2625EA8934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E2140B-FC1C-4C19-B36A-7235F7738C70}"/>
              </a:ext>
            </a:extLst>
          </p:cNvPr>
          <p:cNvSpPr>
            <a:spLocks noGrp="1"/>
          </p:cNvSpPr>
          <p:nvPr>
            <p:ph idx="1"/>
          </p:nvPr>
        </p:nvSpPr>
        <p:spPr>
          <a:xfrm>
            <a:off x="1295401" y="759655"/>
            <a:ext cx="9601196" cy="5116213"/>
          </a:xfrm>
        </p:spPr>
        <p:txBody>
          <a:bodyPr/>
          <a:lstStyle/>
          <a:p>
            <a:r>
              <a:rPr lang="en-IN" dirty="0"/>
              <a:t>The event that triggers the sender to start sending frame m + 2 is the arrival of an acknowledgement for frame m + 1. </a:t>
            </a:r>
          </a:p>
          <a:p>
            <a:r>
              <a:rPr lang="en-IN" dirty="0"/>
              <a:t>But this implies that m has been correctly received, and furthermore that its acknowledgement has also been correctly received by the sender (otherwise, the sender would not have begun with m + 1, let alone m + 2). </a:t>
            </a:r>
          </a:p>
          <a:p>
            <a:r>
              <a:rPr lang="en-IN" dirty="0"/>
              <a:t>As a consequence, the only ambiguity is between a frame and its immediate predecessor or successor, not between the predecessor and successor themselves.</a:t>
            </a:r>
          </a:p>
          <a:p>
            <a:endParaRPr lang="en-IN" dirty="0"/>
          </a:p>
          <a:p>
            <a:endParaRPr lang="en-IN" dirty="0"/>
          </a:p>
        </p:txBody>
      </p:sp>
    </p:spTree>
    <p:extLst>
      <p:ext uri="{BB962C8B-B14F-4D97-AF65-F5344CB8AC3E}">
        <p14:creationId xmlns:p14="http://schemas.microsoft.com/office/powerpoint/2010/main" val="4281485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51F0-A088-4F0A-9A93-65F4036D04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5374E3-98A6-4C18-99A9-A27C2175C52D}"/>
              </a:ext>
            </a:extLst>
          </p:cNvPr>
          <p:cNvSpPr>
            <a:spLocks noGrp="1"/>
          </p:cNvSpPr>
          <p:nvPr>
            <p:ph idx="1"/>
          </p:nvPr>
        </p:nvSpPr>
        <p:spPr>
          <a:xfrm>
            <a:off x="1295401" y="1237957"/>
            <a:ext cx="9601196" cy="4637911"/>
          </a:xfrm>
        </p:spPr>
        <p:txBody>
          <a:bodyPr/>
          <a:lstStyle/>
          <a:p>
            <a:pPr algn="just"/>
            <a:r>
              <a:rPr lang="en-IN" sz="3200" dirty="0"/>
              <a:t>A 1-bit sequence number (0 or 1) is therefore sufficient. </a:t>
            </a:r>
          </a:p>
          <a:p>
            <a:pPr algn="just"/>
            <a:r>
              <a:rPr lang="en-IN" sz="3200" dirty="0"/>
              <a:t>At each instant of time, the receiver expects a particular sequence number next. Any arriving frame containing the wrong sequence number is rejected as a duplicate. </a:t>
            </a:r>
          </a:p>
          <a:p>
            <a:pPr algn="just"/>
            <a:r>
              <a:rPr lang="en-IN" sz="3200" dirty="0"/>
              <a:t>When a frame containing the correct sequence number arrives, it is accepted and passed to the network layer. Then the expected sequence number is incremented modulo 2 (i.e., 0 becomes 1 and 1 becomes 0).</a:t>
            </a:r>
          </a:p>
          <a:p>
            <a:endParaRPr lang="en-IN" dirty="0"/>
          </a:p>
        </p:txBody>
      </p:sp>
    </p:spTree>
    <p:extLst>
      <p:ext uri="{BB962C8B-B14F-4D97-AF65-F5344CB8AC3E}">
        <p14:creationId xmlns:p14="http://schemas.microsoft.com/office/powerpoint/2010/main" val="356357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E8F7-012D-4690-99F9-06ED184ABA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B547E1-2880-4A7E-9DC1-9817C864BE0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33068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3DED28F-8521-49CA-9474-D12297B0FDC4}"/>
              </a:ext>
            </a:extLst>
          </p:cNvPr>
          <p:cNvSpPr>
            <a:spLocks noGrp="1"/>
          </p:cNvSpPr>
          <p:nvPr>
            <p:ph type="title"/>
          </p:nvPr>
        </p:nvSpPr>
        <p:spPr>
          <a:xfrm>
            <a:off x="1752600" y="152400"/>
            <a:ext cx="7086600" cy="685800"/>
          </a:xfrm>
        </p:spPr>
        <p:txBody>
          <a:bodyPr/>
          <a:lstStyle/>
          <a:p>
            <a:pPr eaLnBrk="1" hangingPunct="1"/>
            <a:r>
              <a:rPr lang="en-US" altLang="en-US" sz="3600"/>
              <a:t>Stop-and-Wait, delayed ACK frame</a:t>
            </a:r>
          </a:p>
        </p:txBody>
      </p:sp>
      <p:sp>
        <p:nvSpPr>
          <p:cNvPr id="3" name="Content Placeholder 2">
            <a:extLst>
              <a:ext uri="{FF2B5EF4-FFF2-40B4-BE49-F238E27FC236}">
                <a16:creationId xmlns:a16="http://schemas.microsoft.com/office/drawing/2014/main" id="{043133A9-5228-4447-B9B7-0165FE21416A}"/>
              </a:ext>
            </a:extLst>
          </p:cNvPr>
          <p:cNvSpPr>
            <a:spLocks noGrp="1"/>
          </p:cNvSpPr>
          <p:nvPr>
            <p:ph idx="1"/>
          </p:nvPr>
        </p:nvSpPr>
        <p:spPr>
          <a:xfrm>
            <a:off x="7010400" y="914400"/>
            <a:ext cx="3048000" cy="5029200"/>
          </a:xfrm>
          <a:ln>
            <a:solidFill>
              <a:schemeClr val="tx1"/>
            </a:solidFill>
          </a:ln>
        </p:spPr>
        <p:txBody>
          <a:bodyPr rtlCol="0">
            <a:normAutofit fontScale="92500" lnSpcReduction="20000"/>
          </a:bodyPr>
          <a:lstStyle/>
          <a:p>
            <a:pPr>
              <a:spcAft>
                <a:spcPts val="0"/>
              </a:spcAft>
              <a:defRPr/>
            </a:pPr>
            <a:r>
              <a:rPr lang="en-US" dirty="0"/>
              <a:t>The ACK can be delayed at the receiver or due to some problem</a:t>
            </a:r>
          </a:p>
          <a:p>
            <a:pPr>
              <a:spcAft>
                <a:spcPts val="0"/>
              </a:spcAft>
              <a:defRPr/>
            </a:pPr>
            <a:r>
              <a:rPr lang="en-US" dirty="0"/>
              <a:t>It is received after the timer for frame 0 has expired.</a:t>
            </a:r>
          </a:p>
          <a:p>
            <a:pPr>
              <a:spcAft>
                <a:spcPts val="0"/>
              </a:spcAft>
              <a:defRPr/>
            </a:pPr>
            <a:r>
              <a:rPr lang="en-US" dirty="0"/>
              <a:t>Sender retransmitted a copy of frame 0. However, R =1 means receiver expects to see frame 1. Receiver discards the duplicate frame 0.</a:t>
            </a:r>
          </a:p>
          <a:p>
            <a:pPr>
              <a:spcAft>
                <a:spcPts val="0"/>
              </a:spcAft>
              <a:defRPr/>
            </a:pPr>
            <a:r>
              <a:rPr lang="en-US" dirty="0"/>
              <a:t>Sender receives 2 ACKs, it discards the second ACK.</a:t>
            </a:r>
          </a:p>
          <a:p>
            <a:pPr>
              <a:spcAft>
                <a:spcPts val="0"/>
              </a:spcAft>
              <a:defRPr/>
            </a:pPr>
            <a:endParaRPr lang="en-US" dirty="0"/>
          </a:p>
          <a:p>
            <a:pPr>
              <a:spcAft>
                <a:spcPts val="0"/>
              </a:spcAft>
              <a:defRPr/>
            </a:pPr>
            <a:endParaRPr lang="en-US" dirty="0"/>
          </a:p>
        </p:txBody>
      </p:sp>
      <p:sp>
        <p:nvSpPr>
          <p:cNvPr id="9220" name="Text Placeholder 3">
            <a:extLst>
              <a:ext uri="{FF2B5EF4-FFF2-40B4-BE49-F238E27FC236}">
                <a16:creationId xmlns:a16="http://schemas.microsoft.com/office/drawing/2014/main" id="{80EF7506-CCE6-404E-85E1-BD24A9A99D02}"/>
              </a:ext>
            </a:extLst>
          </p:cNvPr>
          <p:cNvSpPr>
            <a:spLocks noGrp="1"/>
          </p:cNvSpPr>
          <p:nvPr>
            <p:ph type="body" sz="half" idx="2"/>
          </p:nvPr>
        </p:nvSpPr>
        <p:spPr/>
        <p:txBody>
          <a:bodyPr/>
          <a:lstStyle/>
          <a:p>
            <a:pPr eaLnBrk="1" hangingPunct="1"/>
            <a:endParaRPr lang="en-US" altLang="en-US"/>
          </a:p>
        </p:txBody>
      </p:sp>
      <p:pic>
        <p:nvPicPr>
          <p:cNvPr id="9221" name="Picture 10">
            <a:extLst>
              <a:ext uri="{FF2B5EF4-FFF2-40B4-BE49-F238E27FC236}">
                <a16:creationId xmlns:a16="http://schemas.microsoft.com/office/drawing/2014/main" id="{E74D5D8B-4514-462C-B6F1-00073BEA4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51816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1111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59FFD80-366E-41F3-B2CE-D7E22EA240FB}"/>
              </a:ext>
            </a:extLst>
          </p:cNvPr>
          <p:cNvSpPr>
            <a:spLocks noGrp="1"/>
          </p:cNvSpPr>
          <p:nvPr>
            <p:ph type="title"/>
          </p:nvPr>
        </p:nvSpPr>
        <p:spPr>
          <a:xfrm>
            <a:off x="1752600" y="152400"/>
            <a:ext cx="7086600" cy="685800"/>
          </a:xfrm>
        </p:spPr>
        <p:txBody>
          <a:bodyPr/>
          <a:lstStyle/>
          <a:p>
            <a:pPr eaLnBrk="1" hangingPunct="1"/>
            <a:r>
              <a:rPr lang="en-US" altLang="en-US" sz="3600"/>
              <a:t>Piggybacking</a:t>
            </a:r>
          </a:p>
        </p:txBody>
      </p:sp>
      <p:sp>
        <p:nvSpPr>
          <p:cNvPr id="3" name="Content Placeholder 2">
            <a:extLst>
              <a:ext uri="{FF2B5EF4-FFF2-40B4-BE49-F238E27FC236}">
                <a16:creationId xmlns:a16="http://schemas.microsoft.com/office/drawing/2014/main" id="{F75EFE7A-D28C-46EB-B157-880CD1896DF0}"/>
              </a:ext>
            </a:extLst>
          </p:cNvPr>
          <p:cNvSpPr>
            <a:spLocks noGrp="1"/>
          </p:cNvSpPr>
          <p:nvPr>
            <p:ph idx="1"/>
          </p:nvPr>
        </p:nvSpPr>
        <p:spPr>
          <a:xfrm>
            <a:off x="7010400" y="914400"/>
            <a:ext cx="3048000" cy="5029200"/>
          </a:xfrm>
          <a:ln>
            <a:solidFill>
              <a:schemeClr val="tx1"/>
            </a:solidFill>
          </a:ln>
        </p:spPr>
        <p:txBody>
          <a:bodyPr rtlCol="0">
            <a:normAutofit lnSpcReduction="10000"/>
          </a:bodyPr>
          <a:lstStyle/>
          <a:p>
            <a:pPr>
              <a:spcAft>
                <a:spcPts val="0"/>
              </a:spcAft>
              <a:defRPr/>
            </a:pPr>
            <a:r>
              <a:rPr lang="en-US" dirty="0"/>
              <a:t>A method to combine a data frame with ACK. </a:t>
            </a:r>
          </a:p>
          <a:p>
            <a:pPr>
              <a:spcAft>
                <a:spcPts val="0"/>
              </a:spcAft>
              <a:defRPr/>
            </a:pPr>
            <a:r>
              <a:rPr lang="en-US" dirty="0"/>
              <a:t>Station A and B both have data to send.</a:t>
            </a:r>
          </a:p>
          <a:p>
            <a:pPr>
              <a:spcAft>
                <a:spcPts val="0"/>
              </a:spcAft>
              <a:defRPr/>
            </a:pPr>
            <a:r>
              <a:rPr lang="en-US" dirty="0"/>
              <a:t>Instead of sending separately, station A  sends a data frame that includes an ACK.</a:t>
            </a:r>
          </a:p>
          <a:p>
            <a:pPr>
              <a:spcAft>
                <a:spcPts val="0"/>
              </a:spcAft>
              <a:defRPr/>
            </a:pPr>
            <a:r>
              <a:rPr lang="en-US" dirty="0"/>
              <a:t>Station B does the same thing.</a:t>
            </a:r>
          </a:p>
          <a:p>
            <a:pPr>
              <a:spcAft>
                <a:spcPts val="0"/>
              </a:spcAft>
              <a:defRPr/>
            </a:pPr>
            <a:r>
              <a:rPr lang="en-US" dirty="0"/>
              <a:t>Piggybacking saves bandwidth.</a:t>
            </a:r>
          </a:p>
          <a:p>
            <a:pPr>
              <a:spcAft>
                <a:spcPts val="0"/>
              </a:spcAft>
              <a:defRPr/>
            </a:pPr>
            <a:endParaRPr lang="en-US" dirty="0"/>
          </a:p>
        </p:txBody>
      </p:sp>
      <p:sp>
        <p:nvSpPr>
          <p:cNvPr id="10244" name="Text Placeholder 3">
            <a:extLst>
              <a:ext uri="{FF2B5EF4-FFF2-40B4-BE49-F238E27FC236}">
                <a16:creationId xmlns:a16="http://schemas.microsoft.com/office/drawing/2014/main" id="{6CE90F65-123A-4AAF-8A32-C8AADD11799E}"/>
              </a:ext>
            </a:extLst>
          </p:cNvPr>
          <p:cNvSpPr>
            <a:spLocks noGrp="1"/>
          </p:cNvSpPr>
          <p:nvPr>
            <p:ph type="body" sz="half" idx="2"/>
          </p:nvPr>
        </p:nvSpPr>
        <p:spPr/>
        <p:txBody>
          <a:bodyPr/>
          <a:lstStyle/>
          <a:p>
            <a:pPr eaLnBrk="1" hangingPunct="1"/>
            <a:endParaRPr lang="en-US" altLang="en-US"/>
          </a:p>
        </p:txBody>
      </p:sp>
      <p:pic>
        <p:nvPicPr>
          <p:cNvPr id="10245" name="Picture 10">
            <a:extLst>
              <a:ext uri="{FF2B5EF4-FFF2-40B4-BE49-F238E27FC236}">
                <a16:creationId xmlns:a16="http://schemas.microsoft.com/office/drawing/2014/main" id="{BDC68C30-49ED-4332-AE45-D559AE3E2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0"/>
            <a:ext cx="5181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330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B9CBA1D-98BF-44D0-B6DD-FE035225CCA3}"/>
              </a:ext>
            </a:extLst>
          </p:cNvPr>
          <p:cNvSpPr>
            <a:spLocks noGrp="1"/>
          </p:cNvSpPr>
          <p:nvPr>
            <p:ph type="title"/>
          </p:nvPr>
        </p:nvSpPr>
        <p:spPr/>
        <p:txBody>
          <a:bodyPr/>
          <a:lstStyle/>
          <a:p>
            <a:pPr eaLnBrk="1" hangingPunct="1"/>
            <a:r>
              <a:rPr lang="en-US" altLang="en-US"/>
              <a:t>Disadvantage of Stop-and-Wait</a:t>
            </a:r>
          </a:p>
        </p:txBody>
      </p:sp>
      <p:sp>
        <p:nvSpPr>
          <p:cNvPr id="3" name="Content Placeholder 2">
            <a:extLst>
              <a:ext uri="{FF2B5EF4-FFF2-40B4-BE49-F238E27FC236}">
                <a16:creationId xmlns:a16="http://schemas.microsoft.com/office/drawing/2014/main" id="{CE4A15ED-3F5C-4614-B4A3-BB4F1631DB4D}"/>
              </a:ext>
            </a:extLst>
          </p:cNvPr>
          <p:cNvSpPr>
            <a:spLocks noGrp="1"/>
          </p:cNvSpPr>
          <p:nvPr>
            <p:ph idx="1"/>
          </p:nvPr>
        </p:nvSpPr>
        <p:spPr/>
        <p:txBody>
          <a:bodyPr rtlCol="0">
            <a:normAutofit/>
          </a:bodyPr>
          <a:lstStyle/>
          <a:p>
            <a:pPr>
              <a:spcAft>
                <a:spcPts val="0"/>
              </a:spcAft>
              <a:defRPr/>
            </a:pPr>
            <a:r>
              <a:rPr lang="en-US" dirty="0"/>
              <a:t>In stop-and-wait, at any point in time, there is only one frame that is sent and waiting to be acknowledged.</a:t>
            </a:r>
          </a:p>
          <a:p>
            <a:pPr>
              <a:spcAft>
                <a:spcPts val="0"/>
              </a:spcAft>
              <a:defRPr/>
            </a:pPr>
            <a:r>
              <a:rPr lang="en-US" dirty="0"/>
              <a:t>This is not a good use of transmission medium.</a:t>
            </a:r>
          </a:p>
          <a:p>
            <a:pPr>
              <a:spcAft>
                <a:spcPts val="0"/>
              </a:spcAft>
              <a:defRPr/>
            </a:pPr>
            <a:r>
              <a:rPr lang="en-US" dirty="0"/>
              <a:t>To improve efficiency, multiple frames should be in transition while waiting for ACK.</a:t>
            </a:r>
          </a:p>
          <a:p>
            <a:pPr>
              <a:spcAft>
                <a:spcPts val="0"/>
              </a:spcAft>
              <a:defRPr/>
            </a:pPr>
            <a:r>
              <a:rPr lang="en-US" dirty="0"/>
              <a:t>Two protocol use the above concept,</a:t>
            </a:r>
          </a:p>
          <a:p>
            <a:pPr lvl="1">
              <a:spcAft>
                <a:spcPts val="0"/>
              </a:spcAft>
              <a:defRPr/>
            </a:pPr>
            <a:r>
              <a:rPr lang="en-US" b="1" dirty="0"/>
              <a:t>Go-Back-N ARQ</a:t>
            </a:r>
          </a:p>
          <a:p>
            <a:pPr lvl="1">
              <a:spcAft>
                <a:spcPts val="0"/>
              </a:spcAft>
              <a:defRPr/>
            </a:pPr>
            <a:r>
              <a:rPr lang="en-US" b="1" dirty="0"/>
              <a:t>Selective Repeat ARQ</a:t>
            </a:r>
          </a:p>
        </p:txBody>
      </p:sp>
    </p:spTree>
    <p:extLst>
      <p:ext uri="{BB962C8B-B14F-4D97-AF65-F5344CB8AC3E}">
        <p14:creationId xmlns:p14="http://schemas.microsoft.com/office/powerpoint/2010/main" val="3603210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AE95-B7FE-46D2-96D5-CF54BDAFD138}"/>
              </a:ext>
            </a:extLst>
          </p:cNvPr>
          <p:cNvSpPr>
            <a:spLocks noGrp="1"/>
          </p:cNvSpPr>
          <p:nvPr>
            <p:ph type="title"/>
          </p:nvPr>
        </p:nvSpPr>
        <p:spPr/>
        <p:txBody>
          <a:bodyPr/>
          <a:lstStyle/>
          <a:p>
            <a:r>
              <a:rPr lang="en-IN" dirty="0"/>
              <a:t>Go-Back-N ARQ</a:t>
            </a:r>
          </a:p>
        </p:txBody>
      </p:sp>
      <p:sp>
        <p:nvSpPr>
          <p:cNvPr id="3" name="Content Placeholder 2">
            <a:extLst>
              <a:ext uri="{FF2B5EF4-FFF2-40B4-BE49-F238E27FC236}">
                <a16:creationId xmlns:a16="http://schemas.microsoft.com/office/drawing/2014/main" id="{E0ECFA75-10D9-42F5-8689-1C69A88239EA}"/>
              </a:ext>
            </a:extLst>
          </p:cNvPr>
          <p:cNvSpPr>
            <a:spLocks noGrp="1"/>
          </p:cNvSpPr>
          <p:nvPr>
            <p:ph idx="1"/>
          </p:nvPr>
        </p:nvSpPr>
        <p:spPr/>
        <p:txBody>
          <a:bodyPr/>
          <a:lstStyle/>
          <a:p>
            <a:r>
              <a:rPr lang="en-IN" dirty="0"/>
              <a:t>We can send up to W frames before worrying about ACKs.</a:t>
            </a:r>
          </a:p>
          <a:p>
            <a:r>
              <a:rPr lang="en-IN" dirty="0"/>
              <a:t>We keep a copy of these frames until the ACKs arrive.</a:t>
            </a:r>
          </a:p>
          <a:p>
            <a:r>
              <a:rPr lang="en-IN" dirty="0"/>
              <a:t>This procedure requires additional features to be added to Stop-and-Wait ARQ. </a:t>
            </a:r>
          </a:p>
          <a:p>
            <a:endParaRPr lang="en-IN" dirty="0"/>
          </a:p>
        </p:txBody>
      </p:sp>
    </p:spTree>
    <p:extLst>
      <p:ext uri="{BB962C8B-B14F-4D97-AF65-F5344CB8AC3E}">
        <p14:creationId xmlns:p14="http://schemas.microsoft.com/office/powerpoint/2010/main" val="2712765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297F4B-807B-483D-BA5C-18C3BE8E189D}"/>
              </a:ext>
            </a:extLst>
          </p:cNvPr>
          <p:cNvPicPr>
            <a:picLocks noChangeAspect="1"/>
          </p:cNvPicPr>
          <p:nvPr/>
        </p:nvPicPr>
        <p:blipFill>
          <a:blip r:embed="rId2"/>
          <a:stretch>
            <a:fillRect/>
          </a:stretch>
        </p:blipFill>
        <p:spPr>
          <a:xfrm>
            <a:off x="590843" y="534573"/>
            <a:ext cx="10902462" cy="5641144"/>
          </a:xfrm>
          <a:prstGeom prst="rect">
            <a:avLst/>
          </a:prstGeom>
        </p:spPr>
      </p:pic>
      <p:sp>
        <p:nvSpPr>
          <p:cNvPr id="2" name="Title 1">
            <a:extLst>
              <a:ext uri="{FF2B5EF4-FFF2-40B4-BE49-F238E27FC236}">
                <a16:creationId xmlns:a16="http://schemas.microsoft.com/office/drawing/2014/main" id="{B9C9F78E-5761-4343-B16F-E0A41F64C97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4EDBFF1-F172-4240-88BF-613F6236DEA4}"/>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93914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5EE4-A7A8-40BA-BA7E-EBFF36CAD6D6}"/>
              </a:ext>
            </a:extLst>
          </p:cNvPr>
          <p:cNvSpPr>
            <a:spLocks noGrp="1"/>
          </p:cNvSpPr>
          <p:nvPr>
            <p:ph type="title"/>
          </p:nvPr>
        </p:nvSpPr>
        <p:spPr/>
        <p:txBody>
          <a:bodyPr/>
          <a:lstStyle/>
          <a:p>
            <a:r>
              <a:rPr lang="en-IN" dirty="0"/>
              <a:t>Sequence Numbers</a:t>
            </a:r>
          </a:p>
        </p:txBody>
      </p:sp>
      <p:sp>
        <p:nvSpPr>
          <p:cNvPr id="3" name="Content Placeholder 2">
            <a:extLst>
              <a:ext uri="{FF2B5EF4-FFF2-40B4-BE49-F238E27FC236}">
                <a16:creationId xmlns:a16="http://schemas.microsoft.com/office/drawing/2014/main" id="{9C75FAEB-D752-40F5-B15A-E6646C8409AA}"/>
              </a:ext>
            </a:extLst>
          </p:cNvPr>
          <p:cNvSpPr>
            <a:spLocks noGrp="1"/>
          </p:cNvSpPr>
          <p:nvPr>
            <p:ph idx="1"/>
          </p:nvPr>
        </p:nvSpPr>
        <p:spPr/>
        <p:txBody>
          <a:bodyPr>
            <a:normAutofit fontScale="92500" lnSpcReduction="10000"/>
          </a:bodyPr>
          <a:lstStyle/>
          <a:p>
            <a:pPr>
              <a:spcAft>
                <a:spcPts val="0"/>
              </a:spcAft>
              <a:defRPr/>
            </a:pPr>
            <a:r>
              <a:rPr lang="en-US" dirty="0"/>
              <a:t>Frames from a sender are numbered sequentially.</a:t>
            </a:r>
          </a:p>
          <a:p>
            <a:pPr>
              <a:spcAft>
                <a:spcPts val="0"/>
              </a:spcAft>
              <a:defRPr/>
            </a:pPr>
            <a:r>
              <a:rPr lang="en-US" dirty="0"/>
              <a:t>We need to set a limit since we need to include the sequence number of each frame in the header.</a:t>
            </a:r>
          </a:p>
          <a:p>
            <a:pPr>
              <a:spcAft>
                <a:spcPts val="0"/>
              </a:spcAft>
              <a:defRPr/>
            </a:pPr>
            <a:r>
              <a:rPr lang="en-US" dirty="0"/>
              <a:t>If the header of the frame allows m bits for sequence number, the sequence numbers range from 0 to 2 </a:t>
            </a:r>
            <a:r>
              <a:rPr lang="en-US" baseline="30000" dirty="0"/>
              <a:t>m</a:t>
            </a:r>
            <a:r>
              <a:rPr lang="en-US" dirty="0"/>
              <a:t> – 1. for m = 3, sequence numbers are: 1, 2, 3, 4, 5, 6, 7.</a:t>
            </a:r>
          </a:p>
          <a:p>
            <a:pPr>
              <a:spcAft>
                <a:spcPts val="0"/>
              </a:spcAft>
              <a:defRPr/>
            </a:pPr>
            <a:r>
              <a:rPr lang="en-US" dirty="0"/>
              <a:t>We can repeat the sequence number.</a:t>
            </a:r>
          </a:p>
          <a:p>
            <a:pPr>
              <a:spcAft>
                <a:spcPts val="0"/>
              </a:spcAft>
              <a:defRPr/>
            </a:pPr>
            <a:r>
              <a:rPr lang="en-US" dirty="0"/>
              <a:t>Sequence numbers are:</a:t>
            </a:r>
          </a:p>
          <a:p>
            <a:pPr>
              <a:spcAft>
                <a:spcPts val="0"/>
              </a:spcAft>
              <a:buNone/>
              <a:defRPr/>
            </a:pPr>
            <a:r>
              <a:rPr lang="en-US" dirty="0"/>
              <a:t>	0, 1, 2, 3, 4, 5, 6, 7, 0, 1, 2, 3, 4, 5, 6, 7, 0, 1, …</a:t>
            </a:r>
            <a:endParaRPr lang="en-IN" dirty="0"/>
          </a:p>
        </p:txBody>
      </p:sp>
    </p:spTree>
    <p:extLst>
      <p:ext uri="{BB962C8B-B14F-4D97-AF65-F5344CB8AC3E}">
        <p14:creationId xmlns:p14="http://schemas.microsoft.com/office/powerpoint/2010/main" val="425843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3153-A6DB-4070-9AE4-90E73ED5B97D}"/>
              </a:ext>
            </a:extLst>
          </p:cNvPr>
          <p:cNvSpPr>
            <a:spLocks noGrp="1"/>
          </p:cNvSpPr>
          <p:nvPr>
            <p:ph type="title"/>
          </p:nvPr>
        </p:nvSpPr>
        <p:spPr/>
        <p:txBody>
          <a:bodyPr/>
          <a:lstStyle/>
          <a:p>
            <a:r>
              <a:rPr lang="en-US" altLang="en-US" dirty="0"/>
              <a:t>Sliding Window Protocols</a:t>
            </a:r>
            <a:endParaRPr lang="en-IN" dirty="0"/>
          </a:p>
        </p:txBody>
      </p:sp>
      <p:sp>
        <p:nvSpPr>
          <p:cNvPr id="3" name="Content Placeholder 2">
            <a:extLst>
              <a:ext uri="{FF2B5EF4-FFF2-40B4-BE49-F238E27FC236}">
                <a16:creationId xmlns:a16="http://schemas.microsoft.com/office/drawing/2014/main" id="{44160CDB-770D-4971-94F0-0DE226C3C69F}"/>
              </a:ext>
            </a:extLst>
          </p:cNvPr>
          <p:cNvSpPr>
            <a:spLocks noGrp="1"/>
          </p:cNvSpPr>
          <p:nvPr>
            <p:ph idx="1"/>
          </p:nvPr>
        </p:nvSpPr>
        <p:spPr/>
        <p:txBody>
          <a:bodyPr/>
          <a:lstStyle/>
          <a:p>
            <a:pPr>
              <a:buFontTx/>
              <a:buChar char="•"/>
            </a:pPr>
            <a:r>
              <a:rPr lang="en-US" altLang="en-US" sz="4000" dirty="0"/>
              <a:t>A One-Bit Sliding Window Protocol</a:t>
            </a:r>
          </a:p>
          <a:p>
            <a:pPr>
              <a:buFontTx/>
              <a:buChar char="•"/>
            </a:pPr>
            <a:r>
              <a:rPr lang="en-US" altLang="en-US" sz="4000" dirty="0"/>
              <a:t>A Protocol Using Go Back N</a:t>
            </a:r>
          </a:p>
          <a:p>
            <a:pPr>
              <a:buFontTx/>
              <a:buChar char="•"/>
            </a:pPr>
            <a:r>
              <a:rPr lang="en-US" altLang="en-US" sz="4000" dirty="0"/>
              <a:t>A Protocol Using Selective Repeat</a:t>
            </a:r>
          </a:p>
          <a:p>
            <a:endParaRPr lang="en-IN" dirty="0"/>
          </a:p>
        </p:txBody>
      </p:sp>
    </p:spTree>
    <p:extLst>
      <p:ext uri="{BB962C8B-B14F-4D97-AF65-F5344CB8AC3E}">
        <p14:creationId xmlns:p14="http://schemas.microsoft.com/office/powerpoint/2010/main" val="392747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91C6-0113-4506-8182-CD00190A2731}"/>
              </a:ext>
            </a:extLst>
          </p:cNvPr>
          <p:cNvSpPr>
            <a:spLocks noGrp="1"/>
          </p:cNvSpPr>
          <p:nvPr>
            <p:ph type="title"/>
          </p:nvPr>
        </p:nvSpPr>
        <p:spPr/>
        <p:txBody>
          <a:bodyPr/>
          <a:lstStyle/>
          <a:p>
            <a:endParaRPr lang="en-IN" dirty="0"/>
          </a:p>
        </p:txBody>
      </p:sp>
      <p:pic>
        <p:nvPicPr>
          <p:cNvPr id="4" name="Picture 4" descr="3-13">
            <a:extLst>
              <a:ext uri="{FF2B5EF4-FFF2-40B4-BE49-F238E27FC236}">
                <a16:creationId xmlns:a16="http://schemas.microsoft.com/office/drawing/2014/main" id="{5B75087D-5B26-464A-9179-292524B4B5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5244" y="872198"/>
            <a:ext cx="9601196" cy="39389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7F64CC3-AEF1-4026-9775-F4AF159294A4}"/>
              </a:ext>
            </a:extLst>
          </p:cNvPr>
          <p:cNvSpPr/>
          <p:nvPr/>
        </p:nvSpPr>
        <p:spPr>
          <a:xfrm>
            <a:off x="3048000" y="2828836"/>
            <a:ext cx="6096000" cy="1200329"/>
          </a:xfrm>
          <a:prstGeom prst="rect">
            <a:avLst/>
          </a:prstGeom>
        </p:spPr>
        <p:txBody>
          <a:bodyPr>
            <a:spAutoFit/>
          </a:bodyPr>
          <a:lstStyle/>
          <a:p>
            <a:pPr>
              <a:buFont typeface="Wingdings" panose="05000000000000000000" pitchFamily="2" charset="2"/>
              <a:buNone/>
            </a:pPr>
            <a:r>
              <a:rPr lang="en-US" altLang="en-US" dirty="0"/>
              <a:t>A sliding window of size 1, with a 3-bit sequence number.</a:t>
            </a:r>
          </a:p>
          <a:p>
            <a:pPr>
              <a:buFont typeface="Wingdings" panose="05000000000000000000" pitchFamily="2" charset="2"/>
              <a:buNone/>
            </a:pPr>
            <a:r>
              <a:rPr lang="en-US" altLang="en-US" dirty="0">
                <a:solidFill>
                  <a:schemeClr val="accent2"/>
                </a:solidFill>
              </a:rPr>
              <a:t>(a)</a:t>
            </a:r>
            <a:r>
              <a:rPr lang="en-US" altLang="en-US" dirty="0"/>
              <a:t> Initially.</a:t>
            </a:r>
          </a:p>
          <a:p>
            <a:pPr>
              <a:buFont typeface="Wingdings" panose="05000000000000000000" pitchFamily="2" charset="2"/>
              <a:buNone/>
            </a:pPr>
            <a:r>
              <a:rPr lang="en-US" altLang="en-US" dirty="0">
                <a:solidFill>
                  <a:schemeClr val="accent2"/>
                </a:solidFill>
              </a:rPr>
              <a:t>(b)</a:t>
            </a:r>
            <a:r>
              <a:rPr lang="en-US" altLang="en-US" dirty="0"/>
              <a:t> After the first frame has been sent.</a:t>
            </a:r>
          </a:p>
          <a:p>
            <a:pPr>
              <a:buFont typeface="Wingdings" panose="05000000000000000000" pitchFamily="2" charset="2"/>
              <a:buNone/>
            </a:pPr>
            <a:r>
              <a:rPr lang="en-US" altLang="en-US" dirty="0">
                <a:solidFill>
                  <a:schemeClr val="accent2"/>
                </a:solidFill>
              </a:rPr>
              <a:t>(c)</a:t>
            </a:r>
            <a:r>
              <a:rPr lang="en-US" altLang="en-US" dirty="0"/>
              <a:t> After the first frame has been received.</a:t>
            </a:r>
          </a:p>
        </p:txBody>
      </p:sp>
      <p:sp>
        <p:nvSpPr>
          <p:cNvPr id="6" name="Rectangle 5">
            <a:extLst>
              <a:ext uri="{FF2B5EF4-FFF2-40B4-BE49-F238E27FC236}">
                <a16:creationId xmlns:a16="http://schemas.microsoft.com/office/drawing/2014/main" id="{9F02DE88-A6C1-4277-BFCC-1965CDBFE79E}"/>
              </a:ext>
            </a:extLst>
          </p:cNvPr>
          <p:cNvSpPr/>
          <p:nvPr/>
        </p:nvSpPr>
        <p:spPr>
          <a:xfrm>
            <a:off x="485338" y="4921086"/>
            <a:ext cx="10411259" cy="1200329"/>
          </a:xfrm>
          <a:prstGeom prst="rect">
            <a:avLst/>
          </a:prstGeom>
        </p:spPr>
        <p:txBody>
          <a:bodyPr wrap="square">
            <a:spAutoFit/>
          </a:bodyPr>
          <a:lstStyle/>
          <a:p>
            <a:pPr>
              <a:buFont typeface="Wingdings" panose="05000000000000000000" pitchFamily="2" charset="2"/>
              <a:buNone/>
            </a:pPr>
            <a:r>
              <a:rPr lang="en-US" altLang="en-US" dirty="0"/>
              <a:t>A sliding window of size 1, with a 3-bit sequence number.</a:t>
            </a:r>
          </a:p>
          <a:p>
            <a:pPr>
              <a:buFont typeface="Wingdings" panose="05000000000000000000" pitchFamily="2" charset="2"/>
              <a:buNone/>
            </a:pPr>
            <a:r>
              <a:rPr lang="en-US" altLang="en-US" dirty="0">
                <a:solidFill>
                  <a:schemeClr val="accent2"/>
                </a:solidFill>
              </a:rPr>
              <a:t>(a)</a:t>
            </a:r>
            <a:r>
              <a:rPr lang="en-US" altLang="en-US" dirty="0"/>
              <a:t> Initially.</a:t>
            </a:r>
          </a:p>
          <a:p>
            <a:pPr>
              <a:buFont typeface="Wingdings" panose="05000000000000000000" pitchFamily="2" charset="2"/>
              <a:buNone/>
            </a:pPr>
            <a:r>
              <a:rPr lang="en-US" altLang="en-US" dirty="0">
                <a:solidFill>
                  <a:schemeClr val="accent2"/>
                </a:solidFill>
              </a:rPr>
              <a:t>(b)</a:t>
            </a:r>
            <a:r>
              <a:rPr lang="en-US" altLang="en-US" dirty="0"/>
              <a:t> After the first frame has been sent.</a:t>
            </a:r>
          </a:p>
          <a:p>
            <a:pPr>
              <a:buFont typeface="Wingdings" panose="05000000000000000000" pitchFamily="2" charset="2"/>
              <a:buNone/>
            </a:pPr>
            <a:r>
              <a:rPr lang="en-US" altLang="en-US" dirty="0">
                <a:solidFill>
                  <a:schemeClr val="accent2"/>
                </a:solidFill>
              </a:rPr>
              <a:t>(c)</a:t>
            </a:r>
            <a:r>
              <a:rPr lang="en-US" altLang="en-US" dirty="0"/>
              <a:t> After the first frame has been received.</a:t>
            </a:r>
          </a:p>
        </p:txBody>
      </p:sp>
    </p:spTree>
    <p:extLst>
      <p:ext uri="{BB962C8B-B14F-4D97-AF65-F5344CB8AC3E}">
        <p14:creationId xmlns:p14="http://schemas.microsoft.com/office/powerpoint/2010/main" val="1432936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8E50-E90C-40B0-9DDE-B98337AC0925}"/>
              </a:ext>
            </a:extLst>
          </p:cNvPr>
          <p:cNvSpPr>
            <a:spLocks noGrp="1"/>
          </p:cNvSpPr>
          <p:nvPr>
            <p:ph type="title"/>
          </p:nvPr>
        </p:nvSpPr>
        <p:spPr>
          <a:xfrm>
            <a:off x="1295402" y="982133"/>
            <a:ext cx="9601196" cy="846668"/>
          </a:xfrm>
        </p:spPr>
        <p:txBody>
          <a:bodyPr/>
          <a:lstStyle/>
          <a:p>
            <a:r>
              <a:rPr lang="en-US" altLang="en-US" dirty="0"/>
              <a:t>A One-Bit Sliding Window Protocol (2)</a:t>
            </a:r>
            <a:endParaRPr lang="en-IN" dirty="0"/>
          </a:p>
        </p:txBody>
      </p:sp>
      <p:pic>
        <p:nvPicPr>
          <p:cNvPr id="4" name="Picture 4" descr="3-15">
            <a:extLst>
              <a:ext uri="{FF2B5EF4-FFF2-40B4-BE49-F238E27FC236}">
                <a16:creationId xmlns:a16="http://schemas.microsoft.com/office/drawing/2014/main" id="{293FC57B-CF66-4DB2-87CF-821D946555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06240" y="2531771"/>
            <a:ext cx="7057016" cy="35449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64BF030-7A85-4113-9BC5-68B1E69C503B}"/>
              </a:ext>
            </a:extLst>
          </p:cNvPr>
          <p:cNvSpPr/>
          <p:nvPr/>
        </p:nvSpPr>
        <p:spPr>
          <a:xfrm>
            <a:off x="487680" y="2709151"/>
            <a:ext cx="3600226" cy="1477328"/>
          </a:xfrm>
          <a:prstGeom prst="rect">
            <a:avLst/>
          </a:prstGeom>
        </p:spPr>
        <p:txBody>
          <a:bodyPr wrap="square">
            <a:spAutoFit/>
          </a:bodyPr>
          <a:lstStyle/>
          <a:p>
            <a:r>
              <a:rPr lang="en-US" altLang="en-US" dirty="0"/>
              <a:t>Two scenarios for protocol 4. </a:t>
            </a:r>
            <a:r>
              <a:rPr lang="en-US" altLang="en-US" dirty="0">
                <a:solidFill>
                  <a:schemeClr val="accent2"/>
                </a:solidFill>
              </a:rPr>
              <a:t>(a)</a:t>
            </a:r>
            <a:r>
              <a:rPr lang="en-US" altLang="en-US" dirty="0"/>
              <a:t> Normal case. </a:t>
            </a:r>
            <a:r>
              <a:rPr lang="en-US" altLang="en-US" dirty="0">
                <a:solidFill>
                  <a:schemeClr val="accent2"/>
                </a:solidFill>
              </a:rPr>
              <a:t>(b)</a:t>
            </a:r>
            <a:r>
              <a:rPr lang="en-US" altLang="en-US" dirty="0"/>
              <a:t> Abnormal case.  The notation is (</a:t>
            </a:r>
            <a:r>
              <a:rPr lang="en-US" altLang="en-US" dirty="0" err="1"/>
              <a:t>seq</a:t>
            </a:r>
            <a:r>
              <a:rPr lang="en-US" altLang="en-US" dirty="0"/>
              <a:t>, ack, packet number).  An asterisk indicates where a network layer accepts a packet.</a:t>
            </a:r>
            <a:endParaRPr lang="en-IN" dirty="0"/>
          </a:p>
        </p:txBody>
      </p:sp>
    </p:spTree>
    <p:extLst>
      <p:ext uri="{BB962C8B-B14F-4D97-AF65-F5344CB8AC3E}">
        <p14:creationId xmlns:p14="http://schemas.microsoft.com/office/powerpoint/2010/main" val="1709859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5226-14B6-4DD2-A184-3E7642B74678}"/>
              </a:ext>
            </a:extLst>
          </p:cNvPr>
          <p:cNvSpPr>
            <a:spLocks noGrp="1"/>
          </p:cNvSpPr>
          <p:nvPr>
            <p:ph type="title"/>
          </p:nvPr>
        </p:nvSpPr>
        <p:spPr>
          <a:xfrm>
            <a:off x="5275384" y="982132"/>
            <a:ext cx="5621213" cy="1303867"/>
          </a:xfrm>
        </p:spPr>
        <p:txBody>
          <a:bodyPr/>
          <a:lstStyle/>
          <a:p>
            <a:r>
              <a:rPr lang="en-US" altLang="en-US" dirty="0"/>
              <a:t>Sender Sliding Window</a:t>
            </a:r>
            <a:endParaRPr lang="en-IN" dirty="0"/>
          </a:p>
        </p:txBody>
      </p:sp>
      <p:pic>
        <p:nvPicPr>
          <p:cNvPr id="4" name="Content Placeholder 3">
            <a:extLst>
              <a:ext uri="{FF2B5EF4-FFF2-40B4-BE49-F238E27FC236}">
                <a16:creationId xmlns:a16="http://schemas.microsoft.com/office/drawing/2014/main" id="{79BF82BB-3817-4A69-BAE8-B87CCBF30846}"/>
              </a:ext>
            </a:extLst>
          </p:cNvPr>
          <p:cNvPicPr>
            <a:picLocks noGrp="1" noChangeAspect="1"/>
          </p:cNvPicPr>
          <p:nvPr>
            <p:ph idx="1"/>
          </p:nvPr>
        </p:nvPicPr>
        <p:blipFill>
          <a:blip r:embed="rId2"/>
          <a:stretch>
            <a:fillRect/>
          </a:stretch>
        </p:blipFill>
        <p:spPr>
          <a:xfrm>
            <a:off x="873893" y="478303"/>
            <a:ext cx="4753183" cy="5298562"/>
          </a:xfrm>
          <a:prstGeom prst="rect">
            <a:avLst/>
          </a:prstGeom>
        </p:spPr>
      </p:pic>
      <p:pic>
        <p:nvPicPr>
          <p:cNvPr id="5" name="Picture 4">
            <a:extLst>
              <a:ext uri="{FF2B5EF4-FFF2-40B4-BE49-F238E27FC236}">
                <a16:creationId xmlns:a16="http://schemas.microsoft.com/office/drawing/2014/main" id="{F7ABA343-5D99-4E9E-854C-93FA87632EFF}"/>
              </a:ext>
            </a:extLst>
          </p:cNvPr>
          <p:cNvPicPr>
            <a:picLocks noChangeAspect="1"/>
          </p:cNvPicPr>
          <p:nvPr/>
        </p:nvPicPr>
        <p:blipFill>
          <a:blip r:embed="rId3"/>
          <a:stretch>
            <a:fillRect/>
          </a:stretch>
        </p:blipFill>
        <p:spPr>
          <a:xfrm>
            <a:off x="5787706" y="2396308"/>
            <a:ext cx="5108891" cy="2853175"/>
          </a:xfrm>
          <a:prstGeom prst="rect">
            <a:avLst/>
          </a:prstGeom>
        </p:spPr>
      </p:pic>
    </p:spTree>
    <p:extLst>
      <p:ext uri="{BB962C8B-B14F-4D97-AF65-F5344CB8AC3E}">
        <p14:creationId xmlns:p14="http://schemas.microsoft.com/office/powerpoint/2010/main" val="2010021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B39E-2657-4603-9641-3DFC437A2B45}"/>
              </a:ext>
            </a:extLst>
          </p:cNvPr>
          <p:cNvSpPr>
            <a:spLocks noGrp="1"/>
          </p:cNvSpPr>
          <p:nvPr>
            <p:ph type="title"/>
          </p:nvPr>
        </p:nvSpPr>
        <p:spPr>
          <a:xfrm>
            <a:off x="5247248" y="982132"/>
            <a:ext cx="5649349" cy="1303867"/>
          </a:xfrm>
        </p:spPr>
        <p:txBody>
          <a:bodyPr/>
          <a:lstStyle/>
          <a:p>
            <a:r>
              <a:rPr lang="en-US" altLang="en-US" sz="3600" b="1" dirty="0">
                <a:ln>
                  <a:noFill/>
                </a:ln>
                <a:solidFill>
                  <a:prstClr val="black"/>
                </a:solidFill>
                <a:latin typeface="Calibri"/>
              </a:rPr>
              <a:t>Receiver Sliding Window</a:t>
            </a:r>
            <a:endParaRPr lang="en-IN" dirty="0"/>
          </a:p>
        </p:txBody>
      </p:sp>
      <p:pic>
        <p:nvPicPr>
          <p:cNvPr id="5" name="Content Placeholder 4">
            <a:extLst>
              <a:ext uri="{FF2B5EF4-FFF2-40B4-BE49-F238E27FC236}">
                <a16:creationId xmlns:a16="http://schemas.microsoft.com/office/drawing/2014/main" id="{7EF942E6-EDD5-4F92-BC06-7035C0C93473}"/>
              </a:ext>
            </a:extLst>
          </p:cNvPr>
          <p:cNvPicPr>
            <a:picLocks noGrp="1" noChangeAspect="1"/>
          </p:cNvPicPr>
          <p:nvPr>
            <p:ph idx="1"/>
          </p:nvPr>
        </p:nvPicPr>
        <p:blipFill>
          <a:blip r:embed="rId2"/>
          <a:stretch>
            <a:fillRect/>
          </a:stretch>
        </p:blipFill>
        <p:spPr>
          <a:xfrm>
            <a:off x="939180" y="717453"/>
            <a:ext cx="4308067" cy="5158416"/>
          </a:xfrm>
          <a:prstGeom prst="rect">
            <a:avLst/>
          </a:prstGeom>
        </p:spPr>
      </p:pic>
      <p:pic>
        <p:nvPicPr>
          <p:cNvPr id="6" name="Picture 5">
            <a:extLst>
              <a:ext uri="{FF2B5EF4-FFF2-40B4-BE49-F238E27FC236}">
                <a16:creationId xmlns:a16="http://schemas.microsoft.com/office/drawing/2014/main" id="{75B43B76-C0D7-494A-B61D-D3C9B1095347}"/>
              </a:ext>
            </a:extLst>
          </p:cNvPr>
          <p:cNvPicPr>
            <a:picLocks noChangeAspect="1"/>
          </p:cNvPicPr>
          <p:nvPr/>
        </p:nvPicPr>
        <p:blipFill>
          <a:blip r:embed="rId3"/>
          <a:stretch>
            <a:fillRect/>
          </a:stretch>
        </p:blipFill>
        <p:spPr>
          <a:xfrm>
            <a:off x="5247247" y="2695510"/>
            <a:ext cx="5108891" cy="2170364"/>
          </a:xfrm>
          <a:prstGeom prst="rect">
            <a:avLst/>
          </a:prstGeom>
        </p:spPr>
      </p:pic>
    </p:spTree>
    <p:extLst>
      <p:ext uri="{BB962C8B-B14F-4D97-AF65-F5344CB8AC3E}">
        <p14:creationId xmlns:p14="http://schemas.microsoft.com/office/powerpoint/2010/main" val="1907433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BCC9-72FB-4920-9E4E-7AEC865745C1}"/>
              </a:ext>
            </a:extLst>
          </p:cNvPr>
          <p:cNvSpPr>
            <a:spLocks noGrp="1"/>
          </p:cNvSpPr>
          <p:nvPr>
            <p:ph type="title"/>
          </p:nvPr>
        </p:nvSpPr>
        <p:spPr>
          <a:xfrm>
            <a:off x="1295402" y="562709"/>
            <a:ext cx="9601196" cy="419424"/>
          </a:xfrm>
        </p:spPr>
        <p:txBody>
          <a:bodyPr>
            <a:normAutofit fontScale="90000"/>
          </a:bodyPr>
          <a:lstStyle/>
          <a:p>
            <a:r>
              <a:rPr lang="en-IN" dirty="0"/>
              <a:t>Control Variables</a:t>
            </a:r>
          </a:p>
        </p:txBody>
      </p:sp>
      <p:pic>
        <p:nvPicPr>
          <p:cNvPr id="5" name="Content Placeholder 4">
            <a:extLst>
              <a:ext uri="{FF2B5EF4-FFF2-40B4-BE49-F238E27FC236}">
                <a16:creationId xmlns:a16="http://schemas.microsoft.com/office/drawing/2014/main" id="{23DE8BD8-8843-4578-9F27-63EE9802E409}"/>
              </a:ext>
            </a:extLst>
          </p:cNvPr>
          <p:cNvPicPr>
            <a:picLocks noGrp="1" noChangeAspect="1"/>
          </p:cNvPicPr>
          <p:nvPr>
            <p:ph idx="1"/>
          </p:nvPr>
        </p:nvPicPr>
        <p:blipFill>
          <a:blip r:embed="rId2"/>
          <a:stretch>
            <a:fillRect/>
          </a:stretch>
        </p:blipFill>
        <p:spPr>
          <a:xfrm>
            <a:off x="1701821" y="4042609"/>
            <a:ext cx="8535140" cy="2786113"/>
          </a:xfrm>
          <a:prstGeom prst="rect">
            <a:avLst/>
          </a:prstGeom>
        </p:spPr>
      </p:pic>
      <p:pic>
        <p:nvPicPr>
          <p:cNvPr id="4" name="Picture 3">
            <a:extLst>
              <a:ext uri="{FF2B5EF4-FFF2-40B4-BE49-F238E27FC236}">
                <a16:creationId xmlns:a16="http://schemas.microsoft.com/office/drawing/2014/main" id="{E71B7239-E264-494F-8FFB-955BCF766BB0}"/>
              </a:ext>
            </a:extLst>
          </p:cNvPr>
          <p:cNvPicPr>
            <a:picLocks noChangeAspect="1"/>
          </p:cNvPicPr>
          <p:nvPr/>
        </p:nvPicPr>
        <p:blipFill>
          <a:blip r:embed="rId3"/>
          <a:stretch>
            <a:fillRect/>
          </a:stretch>
        </p:blipFill>
        <p:spPr>
          <a:xfrm>
            <a:off x="1295401" y="993172"/>
            <a:ext cx="9733670" cy="3127519"/>
          </a:xfrm>
          <a:prstGeom prst="rect">
            <a:avLst/>
          </a:prstGeom>
        </p:spPr>
      </p:pic>
    </p:spTree>
    <p:extLst>
      <p:ext uri="{BB962C8B-B14F-4D97-AF65-F5344CB8AC3E}">
        <p14:creationId xmlns:p14="http://schemas.microsoft.com/office/powerpoint/2010/main" val="1571346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71F3-0412-458F-971B-371E4CC86CA7}"/>
              </a:ext>
            </a:extLst>
          </p:cNvPr>
          <p:cNvSpPr>
            <a:spLocks noGrp="1"/>
          </p:cNvSpPr>
          <p:nvPr>
            <p:ph type="title"/>
          </p:nvPr>
        </p:nvSpPr>
        <p:spPr>
          <a:xfrm>
            <a:off x="1295402" y="520505"/>
            <a:ext cx="9601196" cy="618978"/>
          </a:xfrm>
        </p:spPr>
        <p:txBody>
          <a:bodyPr>
            <a:normAutofit fontScale="90000"/>
          </a:bodyPr>
          <a:lstStyle/>
          <a:p>
            <a:r>
              <a:rPr lang="en-US" altLang="en-US" dirty="0"/>
              <a:t>Acknowledgement</a:t>
            </a:r>
            <a:endParaRPr lang="en-IN" dirty="0"/>
          </a:p>
        </p:txBody>
      </p:sp>
      <p:sp>
        <p:nvSpPr>
          <p:cNvPr id="3" name="Content Placeholder 2">
            <a:extLst>
              <a:ext uri="{FF2B5EF4-FFF2-40B4-BE49-F238E27FC236}">
                <a16:creationId xmlns:a16="http://schemas.microsoft.com/office/drawing/2014/main" id="{D85ED2DA-56C1-436E-B2B2-5C1C10BECF45}"/>
              </a:ext>
            </a:extLst>
          </p:cNvPr>
          <p:cNvSpPr>
            <a:spLocks noGrp="1"/>
          </p:cNvSpPr>
          <p:nvPr>
            <p:ph idx="1"/>
          </p:nvPr>
        </p:nvSpPr>
        <p:spPr>
          <a:xfrm>
            <a:off x="1295401" y="1448972"/>
            <a:ext cx="9601196" cy="4426896"/>
          </a:xfrm>
        </p:spPr>
        <p:txBody>
          <a:bodyPr>
            <a:normAutofit fontScale="92500"/>
          </a:bodyPr>
          <a:lstStyle/>
          <a:p>
            <a:r>
              <a:rPr lang="en-IN" dirty="0"/>
              <a:t>Receiver sends positive ACK if a frame arrived safe and in order. </a:t>
            </a:r>
          </a:p>
          <a:p>
            <a:r>
              <a:rPr lang="en-IN" dirty="0"/>
              <a:t>If the frames are damaged/out of order, receiver is silent and discard all subsequent frames until it receives the one it is expecting.</a:t>
            </a:r>
          </a:p>
          <a:p>
            <a:r>
              <a:rPr lang="en-IN" dirty="0"/>
              <a:t>The silence of the receiver causes the timer of the unacknowledged frame to expire.</a:t>
            </a:r>
          </a:p>
          <a:p>
            <a:r>
              <a:rPr lang="en-IN" dirty="0"/>
              <a:t>Then the sender resends all frames, beginning with the one with the expired timer.</a:t>
            </a:r>
          </a:p>
          <a:p>
            <a:r>
              <a:rPr lang="en-IN" dirty="0"/>
              <a:t>For example, suppose the sender has sent frame 6, but the timer for frame 3 expires (i.e. frame 3 has not been acknowledged), then the sender goes back and sends frames 3, 4, 5, 6 again. Thus it is called Go-Back-N-ARQ</a:t>
            </a:r>
          </a:p>
          <a:p>
            <a:r>
              <a:rPr lang="en-IN" dirty="0"/>
              <a:t>The receiver does not have to acknowledge each frame received, it can send one cumulative ACK for several frames</a:t>
            </a:r>
          </a:p>
        </p:txBody>
      </p:sp>
    </p:spTree>
    <p:extLst>
      <p:ext uri="{BB962C8B-B14F-4D97-AF65-F5344CB8AC3E}">
        <p14:creationId xmlns:p14="http://schemas.microsoft.com/office/powerpoint/2010/main" val="1316168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6FE9-5564-4690-97B5-349CE9DD5DBB}"/>
              </a:ext>
            </a:extLst>
          </p:cNvPr>
          <p:cNvSpPr>
            <a:spLocks noGrp="1"/>
          </p:cNvSpPr>
          <p:nvPr>
            <p:ph type="title"/>
          </p:nvPr>
        </p:nvSpPr>
        <p:spPr>
          <a:xfrm>
            <a:off x="1295402" y="436099"/>
            <a:ext cx="9601196" cy="745588"/>
          </a:xfrm>
        </p:spPr>
        <p:txBody>
          <a:bodyPr>
            <a:normAutofit fontScale="90000"/>
          </a:bodyPr>
          <a:lstStyle/>
          <a:p>
            <a:r>
              <a:rPr lang="en-IN" dirty="0"/>
              <a:t>Go-Back-N ARQ, normal operation</a:t>
            </a:r>
          </a:p>
        </p:txBody>
      </p:sp>
      <p:pic>
        <p:nvPicPr>
          <p:cNvPr id="5" name="Content Placeholder 4">
            <a:extLst>
              <a:ext uri="{FF2B5EF4-FFF2-40B4-BE49-F238E27FC236}">
                <a16:creationId xmlns:a16="http://schemas.microsoft.com/office/drawing/2014/main" id="{767A27C7-829D-4DEE-A5E8-40DCCAA3B0AB}"/>
              </a:ext>
            </a:extLst>
          </p:cNvPr>
          <p:cNvPicPr>
            <a:picLocks noGrp="1" noChangeAspect="1"/>
          </p:cNvPicPr>
          <p:nvPr>
            <p:ph idx="1"/>
          </p:nvPr>
        </p:nvPicPr>
        <p:blipFill>
          <a:blip r:embed="rId2"/>
          <a:stretch>
            <a:fillRect/>
          </a:stretch>
        </p:blipFill>
        <p:spPr>
          <a:xfrm>
            <a:off x="1603717" y="2557463"/>
            <a:ext cx="8961120" cy="3317875"/>
          </a:xfrm>
          <a:prstGeom prst="rect">
            <a:avLst/>
          </a:prstGeom>
        </p:spPr>
      </p:pic>
      <p:sp>
        <p:nvSpPr>
          <p:cNvPr id="4" name="Rectangle 3">
            <a:extLst>
              <a:ext uri="{FF2B5EF4-FFF2-40B4-BE49-F238E27FC236}">
                <a16:creationId xmlns:a16="http://schemas.microsoft.com/office/drawing/2014/main" id="{62BDF6E2-1024-4D2D-9210-1BCCC9FF4A66}"/>
              </a:ext>
            </a:extLst>
          </p:cNvPr>
          <p:cNvSpPr/>
          <p:nvPr/>
        </p:nvSpPr>
        <p:spPr>
          <a:xfrm>
            <a:off x="970670" y="1222978"/>
            <a:ext cx="10199077" cy="954107"/>
          </a:xfrm>
          <a:prstGeom prst="rect">
            <a:avLst/>
          </a:prstGeom>
        </p:spPr>
        <p:txBody>
          <a:bodyPr wrap="square">
            <a:spAutoFit/>
          </a:bodyPr>
          <a:lstStyle/>
          <a:p>
            <a:r>
              <a:rPr lang="en-IN" sz="2800" dirty="0"/>
              <a:t>The sender keeps track of the outstanding frames and updates the variables and windows as the ACKs arrive. </a:t>
            </a:r>
          </a:p>
        </p:txBody>
      </p:sp>
    </p:spTree>
    <p:extLst>
      <p:ext uri="{BB962C8B-B14F-4D97-AF65-F5344CB8AC3E}">
        <p14:creationId xmlns:p14="http://schemas.microsoft.com/office/powerpoint/2010/main" val="21292276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75BC-F735-4D4D-AAC1-4161AD7BFEC9}"/>
              </a:ext>
            </a:extLst>
          </p:cNvPr>
          <p:cNvSpPr>
            <a:spLocks noGrp="1"/>
          </p:cNvSpPr>
          <p:nvPr>
            <p:ph type="title"/>
          </p:nvPr>
        </p:nvSpPr>
        <p:spPr/>
        <p:txBody>
          <a:bodyPr/>
          <a:lstStyle/>
          <a:p>
            <a:r>
              <a:rPr lang="en-US" altLang="en-US" dirty="0"/>
              <a:t>A Protocol Using Go Back N</a:t>
            </a:r>
            <a:endParaRPr lang="en-IN" dirty="0"/>
          </a:p>
        </p:txBody>
      </p:sp>
      <p:pic>
        <p:nvPicPr>
          <p:cNvPr id="4" name="Picture 4" descr="3-16">
            <a:extLst>
              <a:ext uri="{FF2B5EF4-FFF2-40B4-BE49-F238E27FC236}">
                <a16:creationId xmlns:a16="http://schemas.microsoft.com/office/drawing/2014/main" id="{6E548792-4EB0-40A1-8BB3-80ECBCD835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3341" y="2557463"/>
            <a:ext cx="9886278" cy="27783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20D2F6-A197-4A73-BB16-15E08DC1F60D}"/>
              </a:ext>
            </a:extLst>
          </p:cNvPr>
          <p:cNvSpPr/>
          <p:nvPr/>
        </p:nvSpPr>
        <p:spPr>
          <a:xfrm>
            <a:off x="1982992" y="5284090"/>
            <a:ext cx="8258287" cy="646331"/>
          </a:xfrm>
          <a:prstGeom prst="rect">
            <a:avLst/>
          </a:prstGeom>
        </p:spPr>
        <p:txBody>
          <a:bodyPr wrap="square">
            <a:spAutoFit/>
          </a:bodyPr>
          <a:lstStyle/>
          <a:p>
            <a:pPr>
              <a:buFont typeface="Wingdings" panose="05000000000000000000" pitchFamily="2" charset="2"/>
              <a:buNone/>
            </a:pPr>
            <a:r>
              <a:rPr lang="en-US" altLang="en-US" dirty="0"/>
              <a:t>Pipelining and error recovery.  Effect on an error when</a:t>
            </a:r>
          </a:p>
          <a:p>
            <a:pPr>
              <a:buFont typeface="Wingdings" panose="05000000000000000000" pitchFamily="2" charset="2"/>
              <a:buNone/>
            </a:pPr>
            <a:r>
              <a:rPr lang="en-US" altLang="en-US" dirty="0">
                <a:solidFill>
                  <a:schemeClr val="accent2"/>
                </a:solidFill>
              </a:rPr>
              <a:t>(a)</a:t>
            </a:r>
            <a:r>
              <a:rPr lang="en-US" altLang="en-US" dirty="0"/>
              <a:t> Receiver’s window size is 1.</a:t>
            </a:r>
          </a:p>
        </p:txBody>
      </p:sp>
    </p:spTree>
    <p:extLst>
      <p:ext uri="{BB962C8B-B14F-4D97-AF65-F5344CB8AC3E}">
        <p14:creationId xmlns:p14="http://schemas.microsoft.com/office/powerpoint/2010/main" val="119015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43E8C-2678-4407-89F7-FA04D7303B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91CF3E-C388-4AE5-8BB0-5CC6DF6FCE7C}"/>
              </a:ext>
            </a:extLst>
          </p:cNvPr>
          <p:cNvSpPr>
            <a:spLocks noGrp="1"/>
          </p:cNvSpPr>
          <p:nvPr>
            <p:ph idx="1"/>
          </p:nvPr>
        </p:nvSpPr>
        <p:spPr>
          <a:xfrm>
            <a:off x="1295401" y="1589649"/>
            <a:ext cx="9601196" cy="4286219"/>
          </a:xfrm>
        </p:spPr>
        <p:txBody>
          <a:bodyPr>
            <a:normAutofit/>
          </a:bodyPr>
          <a:lstStyle/>
          <a:p>
            <a:pPr marL="356410" indent="-356410" algn="ctr">
              <a:buClr>
                <a:srgbClr val="114FFB"/>
              </a:buClr>
              <a:buFont typeface="Wingdings" pitchFamily="2" charset="2"/>
              <a:buNone/>
              <a:defRPr/>
            </a:pPr>
            <a:r>
              <a:rPr lang="en-US" sz="2800" b="1" dirty="0">
                <a:solidFill>
                  <a:srgbClr val="CC0066"/>
                </a:solidFill>
                <a:effectLst>
                  <a:outerShdw blurRad="38100" dist="38100" dir="2700000" algn="tl">
                    <a:srgbClr val="C0C0C0"/>
                  </a:outerShdw>
                </a:effectLst>
              </a:rPr>
              <a:t>Basic concepts</a:t>
            </a:r>
          </a:p>
          <a:p>
            <a:pPr marL="356410" indent="-356410" algn="just">
              <a:buClr>
                <a:srgbClr val="CC0066"/>
              </a:buClr>
              <a:buFont typeface="Wingdings" pitchFamily="2" charset="2"/>
              <a:buChar char="«"/>
              <a:defRPr/>
            </a:pPr>
            <a:r>
              <a:rPr lang="en-US" dirty="0"/>
              <a:t> Networks must be able to transfer data from one device to another with complete accuracy.</a:t>
            </a:r>
          </a:p>
          <a:p>
            <a:pPr marL="356410" indent="-356410" algn="just">
              <a:buClr>
                <a:srgbClr val="CC0066"/>
              </a:buClr>
              <a:buFont typeface="Wingdings" pitchFamily="2" charset="2"/>
              <a:buChar char="«"/>
              <a:defRPr/>
            </a:pPr>
            <a:r>
              <a:rPr lang="en-US" dirty="0"/>
              <a:t> Data can be corrupted during transmission.</a:t>
            </a:r>
          </a:p>
          <a:p>
            <a:pPr marL="356410" indent="-356410" algn="just">
              <a:buClr>
                <a:srgbClr val="CC0066"/>
              </a:buClr>
              <a:buFont typeface="Wingdings" pitchFamily="2" charset="2"/>
              <a:buChar char="«"/>
              <a:defRPr/>
            </a:pPr>
            <a:r>
              <a:rPr lang="en-US" dirty="0"/>
              <a:t> For reliable communication, errors must be detected and corrected.</a:t>
            </a:r>
          </a:p>
          <a:p>
            <a:pPr marL="356410" indent="-356410" algn="just">
              <a:buClr>
                <a:srgbClr val="CC0066"/>
              </a:buClr>
              <a:buFont typeface="Wingdings" pitchFamily="2" charset="2"/>
              <a:buChar char="«"/>
              <a:defRPr/>
            </a:pPr>
            <a:r>
              <a:rPr lang="en-US" dirty="0"/>
              <a:t> </a:t>
            </a:r>
            <a:r>
              <a:rPr lang="en-US" sz="2800" b="1" dirty="0">
                <a:latin typeface="Georgia" pitchFamily="18" charset="0"/>
              </a:rPr>
              <a:t>Error detection and correction</a:t>
            </a:r>
            <a:r>
              <a:rPr lang="en-US" dirty="0">
                <a:latin typeface="Georgia" pitchFamily="18" charset="0"/>
              </a:rPr>
              <a:t> are implemented either at the </a:t>
            </a:r>
            <a:r>
              <a:rPr lang="en-US" b="1" dirty="0">
                <a:latin typeface="Georgia" pitchFamily="18" charset="0"/>
              </a:rPr>
              <a:t>data link layer</a:t>
            </a:r>
            <a:r>
              <a:rPr lang="en-US" dirty="0">
                <a:latin typeface="Georgia" pitchFamily="18" charset="0"/>
              </a:rPr>
              <a:t> or the </a:t>
            </a:r>
            <a:r>
              <a:rPr lang="en-US" b="1" dirty="0">
                <a:latin typeface="Georgia" pitchFamily="18" charset="0"/>
              </a:rPr>
              <a:t>transport layer</a:t>
            </a:r>
            <a:r>
              <a:rPr lang="en-US" dirty="0">
                <a:latin typeface="Georgia" pitchFamily="18" charset="0"/>
              </a:rPr>
              <a:t> of the OSI model.</a:t>
            </a:r>
          </a:p>
          <a:p>
            <a:endParaRPr lang="en-IN" dirty="0"/>
          </a:p>
        </p:txBody>
      </p:sp>
    </p:spTree>
    <p:extLst>
      <p:ext uri="{BB962C8B-B14F-4D97-AF65-F5344CB8AC3E}">
        <p14:creationId xmlns:p14="http://schemas.microsoft.com/office/powerpoint/2010/main" val="38619225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946F-BE15-40D9-91EE-B85BD1C1A5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11E532-1023-40DB-A0C9-62E0C03F461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04664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74986F96-60F1-4B41-807B-6D09B8BC7E3D}"/>
              </a:ext>
            </a:extLst>
          </p:cNvPr>
          <p:cNvSpPr>
            <a:spLocks noGrp="1"/>
          </p:cNvSpPr>
          <p:nvPr>
            <p:ph type="title"/>
          </p:nvPr>
        </p:nvSpPr>
        <p:spPr>
          <a:xfrm>
            <a:off x="1981200" y="152400"/>
            <a:ext cx="5562600" cy="609600"/>
          </a:xfrm>
        </p:spPr>
        <p:txBody>
          <a:bodyPr/>
          <a:lstStyle/>
          <a:p>
            <a:pPr eaLnBrk="1" hangingPunct="1"/>
            <a:r>
              <a:rPr lang="en-US" altLang="en-US" sz="3600"/>
              <a:t>Go-Back-N ARQ, lost frame</a:t>
            </a:r>
          </a:p>
        </p:txBody>
      </p:sp>
      <p:sp>
        <p:nvSpPr>
          <p:cNvPr id="19459" name="Content Placeholder 2">
            <a:extLst>
              <a:ext uri="{FF2B5EF4-FFF2-40B4-BE49-F238E27FC236}">
                <a16:creationId xmlns:a16="http://schemas.microsoft.com/office/drawing/2014/main" id="{0C57B7E7-446B-4FA9-A562-D51DEF8824EE}"/>
              </a:ext>
            </a:extLst>
          </p:cNvPr>
          <p:cNvSpPr txBox="1">
            <a:spLocks/>
          </p:cNvSpPr>
          <p:nvPr/>
        </p:nvSpPr>
        <p:spPr bwMode="auto">
          <a:xfrm>
            <a:off x="7772400" y="609600"/>
            <a:ext cx="2667000" cy="609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Frame 2 is lost</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When the receiver receives frame 3, it discards frame 3 as it is expecting frame 2 (according to window).</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After the timer for frame 2 expires at the sender site, the sender sends frame 2 and 3. (go back to 2)</a:t>
            </a:r>
          </a:p>
        </p:txBody>
      </p:sp>
      <p:pic>
        <p:nvPicPr>
          <p:cNvPr id="19460" name="Picture 10">
            <a:extLst>
              <a:ext uri="{FF2B5EF4-FFF2-40B4-BE49-F238E27FC236}">
                <a16:creationId xmlns:a16="http://schemas.microsoft.com/office/drawing/2014/main" id="{97C92BE1-BB9F-4F07-81AF-7255C7C34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6" y="838200"/>
            <a:ext cx="6143625"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0488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FA7E2F6-BF30-4FFC-8C57-C11826CBFCC5}"/>
              </a:ext>
            </a:extLst>
          </p:cNvPr>
          <p:cNvSpPr>
            <a:spLocks noGrp="1"/>
          </p:cNvSpPr>
          <p:nvPr>
            <p:ph type="title"/>
          </p:nvPr>
        </p:nvSpPr>
        <p:spPr>
          <a:xfrm>
            <a:off x="1828800" y="304800"/>
            <a:ext cx="8686800" cy="609600"/>
          </a:xfrm>
        </p:spPr>
        <p:txBody>
          <a:bodyPr/>
          <a:lstStyle/>
          <a:p>
            <a:pPr eaLnBrk="1" hangingPunct="1"/>
            <a:r>
              <a:rPr lang="en-US" altLang="en-US" sz="3600"/>
              <a:t>Go-Back-N ARQ, damaged/lost/delayed ACK</a:t>
            </a:r>
          </a:p>
        </p:txBody>
      </p:sp>
      <p:sp>
        <p:nvSpPr>
          <p:cNvPr id="20483" name="Content Placeholder 2">
            <a:extLst>
              <a:ext uri="{FF2B5EF4-FFF2-40B4-BE49-F238E27FC236}">
                <a16:creationId xmlns:a16="http://schemas.microsoft.com/office/drawing/2014/main" id="{AE6E9864-357D-4188-A8D3-9785C1EAE870}"/>
              </a:ext>
            </a:extLst>
          </p:cNvPr>
          <p:cNvSpPr txBox="1">
            <a:spLocks/>
          </p:cNvSpPr>
          <p:nvPr/>
        </p:nvSpPr>
        <p:spPr bwMode="auto">
          <a:xfrm>
            <a:off x="2362200" y="1371600"/>
            <a:ext cx="762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an ACK is damaged/lost, we can have two situations:</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the next ACK arrives before the expiration of any timer, there is no need for retransmission of frames because ACKs are cumulative in this protocol.</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ACK1, ACK2, and ACk3 are lost, ACK4 covers them if it arrives before the timer expires.</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If ACK4 arrives after time-out, the last frame and all the frames after that are resent.</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Receiver never resends an ACK.</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A delayed ACK also triggers the resending of frames</a:t>
            </a:r>
          </a:p>
        </p:txBody>
      </p:sp>
    </p:spTree>
    <p:extLst>
      <p:ext uri="{BB962C8B-B14F-4D97-AF65-F5344CB8AC3E}">
        <p14:creationId xmlns:p14="http://schemas.microsoft.com/office/powerpoint/2010/main" val="3143248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C6F623E-5797-42D9-900E-791940052D56}"/>
              </a:ext>
            </a:extLst>
          </p:cNvPr>
          <p:cNvSpPr>
            <a:spLocks noGrp="1"/>
          </p:cNvSpPr>
          <p:nvPr>
            <p:ph type="title"/>
          </p:nvPr>
        </p:nvSpPr>
        <p:spPr>
          <a:xfrm>
            <a:off x="1981200" y="152400"/>
            <a:ext cx="7467600" cy="457200"/>
          </a:xfrm>
        </p:spPr>
        <p:txBody>
          <a:bodyPr/>
          <a:lstStyle/>
          <a:p>
            <a:pPr eaLnBrk="1" hangingPunct="1"/>
            <a:r>
              <a:rPr lang="en-US" altLang="en-US" sz="3600"/>
              <a:t>Go-Back-N ARQ, sender window size</a:t>
            </a:r>
          </a:p>
        </p:txBody>
      </p:sp>
      <p:sp>
        <p:nvSpPr>
          <p:cNvPr id="21507" name="Content Placeholder 2">
            <a:extLst>
              <a:ext uri="{FF2B5EF4-FFF2-40B4-BE49-F238E27FC236}">
                <a16:creationId xmlns:a16="http://schemas.microsoft.com/office/drawing/2014/main" id="{D307BAA5-A7B2-438E-897C-9352D5AA84EE}"/>
              </a:ext>
            </a:extLst>
          </p:cNvPr>
          <p:cNvSpPr txBox="1">
            <a:spLocks/>
          </p:cNvSpPr>
          <p:nvPr/>
        </p:nvSpPr>
        <p:spPr bwMode="auto">
          <a:xfrm>
            <a:off x="1828800" y="685800"/>
            <a:ext cx="8610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Size of the sender window must be less than 2 </a:t>
            </a:r>
            <a:r>
              <a:rPr lang="en-US" altLang="en-US" sz="2400" baseline="30000">
                <a:solidFill>
                  <a:prstClr val="black"/>
                </a:solidFill>
                <a:latin typeface="Calibri" panose="020F0502020204030204" pitchFamily="34" charset="0"/>
              </a:rPr>
              <a:t>m</a:t>
            </a:r>
            <a:r>
              <a:rPr lang="en-US" altLang="en-US" sz="2400">
                <a:solidFill>
                  <a:prstClr val="black"/>
                </a:solidFill>
                <a:latin typeface="Calibri" panose="020F0502020204030204" pitchFamily="34" charset="0"/>
              </a:rPr>
              <a:t>. Size of the receiver is always 1. If m = 2, window size = 2 </a:t>
            </a:r>
            <a:r>
              <a:rPr lang="en-US" altLang="en-US" sz="2400" baseline="30000">
                <a:solidFill>
                  <a:prstClr val="black"/>
                </a:solidFill>
                <a:latin typeface="Calibri" panose="020F0502020204030204" pitchFamily="34" charset="0"/>
              </a:rPr>
              <a:t>m</a:t>
            </a:r>
            <a:r>
              <a:rPr lang="en-US" altLang="en-US" sz="2400">
                <a:solidFill>
                  <a:prstClr val="black"/>
                </a:solidFill>
                <a:latin typeface="Calibri" panose="020F0502020204030204" pitchFamily="34" charset="0"/>
              </a:rPr>
              <a:t> – 1 = 3. </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Fig compares a window size of 3 and 4.</a:t>
            </a:r>
          </a:p>
        </p:txBody>
      </p:sp>
      <p:pic>
        <p:nvPicPr>
          <p:cNvPr id="21508" name="Picture 10">
            <a:extLst>
              <a:ext uri="{FF2B5EF4-FFF2-40B4-BE49-F238E27FC236}">
                <a16:creationId xmlns:a16="http://schemas.microsoft.com/office/drawing/2014/main" id="{696BEA20-65A5-41C2-8B53-CC9D0C499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057401"/>
            <a:ext cx="7496175"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Content Placeholder 2">
            <a:extLst>
              <a:ext uri="{FF2B5EF4-FFF2-40B4-BE49-F238E27FC236}">
                <a16:creationId xmlns:a16="http://schemas.microsoft.com/office/drawing/2014/main" id="{DCA58BE7-94A6-408F-A1F8-031EE3440910}"/>
              </a:ext>
            </a:extLst>
          </p:cNvPr>
          <p:cNvSpPr txBox="1">
            <a:spLocks/>
          </p:cNvSpPr>
          <p:nvPr/>
        </p:nvSpPr>
        <p:spPr bwMode="auto">
          <a:xfrm>
            <a:off x="9525000" y="5181600"/>
            <a:ext cx="1066800" cy="1447800"/>
          </a:xfrm>
          <a:prstGeom prst="rect">
            <a:avLst/>
          </a:prstGeom>
          <a:solidFill>
            <a:srgbClr val="FFFF00"/>
          </a:solidFill>
          <a:ln w="9525">
            <a:solidFill>
              <a:schemeClr val="tx1"/>
            </a:solidFill>
            <a:miter lim="800000"/>
            <a:headEnd/>
            <a:tailEnd/>
          </a:ln>
        </p:spPr>
        <p:txBody>
          <a:bodyPr/>
          <a:lstStyle>
            <a:lvl1pPr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pPr>
            <a:r>
              <a:rPr lang="en-US" altLang="en-US" sz="1600">
                <a:solidFill>
                  <a:prstClr val="black"/>
                </a:solidFill>
                <a:latin typeface="Calibri" panose="020F0502020204030204" pitchFamily="34" charset="0"/>
              </a:rPr>
              <a:t>Accepts as the 1</a:t>
            </a:r>
            <a:r>
              <a:rPr lang="en-US" altLang="en-US" sz="1600" baseline="30000">
                <a:solidFill>
                  <a:prstClr val="black"/>
                </a:solidFill>
                <a:latin typeface="Calibri" panose="020F0502020204030204" pitchFamily="34" charset="0"/>
              </a:rPr>
              <a:t>st</a:t>
            </a:r>
            <a:r>
              <a:rPr lang="en-US" altLang="en-US" sz="1600">
                <a:solidFill>
                  <a:prstClr val="black"/>
                </a:solidFill>
                <a:latin typeface="Calibri" panose="020F0502020204030204" pitchFamily="34" charset="0"/>
              </a:rPr>
              <a:t> frame in the next cycle-an </a:t>
            </a:r>
            <a:r>
              <a:rPr lang="en-US" altLang="en-US" sz="1600" b="1">
                <a:solidFill>
                  <a:prstClr val="black"/>
                </a:solidFill>
                <a:latin typeface="Calibri" panose="020F0502020204030204" pitchFamily="34" charset="0"/>
              </a:rPr>
              <a:t>error</a:t>
            </a:r>
          </a:p>
        </p:txBody>
      </p:sp>
    </p:spTree>
    <p:extLst>
      <p:ext uri="{BB962C8B-B14F-4D97-AF65-F5344CB8AC3E}">
        <p14:creationId xmlns:p14="http://schemas.microsoft.com/office/powerpoint/2010/main" val="2414157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6596DA8-1DFE-4EB6-B7B8-99E405831AAA}"/>
              </a:ext>
            </a:extLst>
          </p:cNvPr>
          <p:cNvSpPr>
            <a:spLocks noGrp="1"/>
          </p:cNvSpPr>
          <p:nvPr>
            <p:ph type="title"/>
          </p:nvPr>
        </p:nvSpPr>
        <p:spPr>
          <a:xfrm>
            <a:off x="1524000" y="0"/>
            <a:ext cx="9144000" cy="685800"/>
          </a:xfrm>
        </p:spPr>
        <p:txBody>
          <a:bodyPr/>
          <a:lstStyle/>
          <a:p>
            <a:pPr eaLnBrk="1" hangingPunct="1"/>
            <a:r>
              <a:rPr lang="en-US" altLang="en-US" sz="3200"/>
              <a:t>Selective Repeat ARQ, sender and receiver windows</a:t>
            </a:r>
          </a:p>
        </p:txBody>
      </p:sp>
      <p:pic>
        <p:nvPicPr>
          <p:cNvPr id="22531" name="Picture 10">
            <a:extLst>
              <a:ext uri="{FF2B5EF4-FFF2-40B4-BE49-F238E27FC236}">
                <a16:creationId xmlns:a16="http://schemas.microsoft.com/office/drawing/2014/main" id="{6B6FE271-B4C1-4083-A9CF-C7500D73E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38601"/>
            <a:ext cx="8866188"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Content Placeholder 2">
            <a:extLst>
              <a:ext uri="{FF2B5EF4-FFF2-40B4-BE49-F238E27FC236}">
                <a16:creationId xmlns:a16="http://schemas.microsoft.com/office/drawing/2014/main" id="{B9142CC4-EE90-4A7F-A628-48E0418946A5}"/>
              </a:ext>
            </a:extLst>
          </p:cNvPr>
          <p:cNvSpPr txBox="1">
            <a:spLocks/>
          </p:cNvSpPr>
          <p:nvPr/>
        </p:nvSpPr>
        <p:spPr bwMode="auto">
          <a:xfrm>
            <a:off x="1828800" y="685800"/>
            <a:ext cx="8610600" cy="297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Go-Back-N ARQ simplifies the process at the receiver site. Receiver only keeps track of only one variable, and there is no need to buffer out-of-order frames, they are simply discarded.</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However, Go-Back-N ARQ protocol is inefficient for noisy link. It bandwidth inefficient and slows down the transmission.</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In Selective Repeat ARQ, only the damaged frame is resent. More bandwidth efficient  but more complex processing at receiver.</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It defines a negative ACK (NAK) to report the sequence number of a damaged frame before the timer expires.</a:t>
            </a:r>
          </a:p>
        </p:txBody>
      </p:sp>
    </p:spTree>
    <p:extLst>
      <p:ext uri="{BB962C8B-B14F-4D97-AF65-F5344CB8AC3E}">
        <p14:creationId xmlns:p14="http://schemas.microsoft.com/office/powerpoint/2010/main" val="566171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9A797AC-FD58-4E6B-950B-44291E87757A}"/>
              </a:ext>
            </a:extLst>
          </p:cNvPr>
          <p:cNvSpPr>
            <a:spLocks noGrp="1"/>
          </p:cNvSpPr>
          <p:nvPr>
            <p:ph type="title"/>
          </p:nvPr>
        </p:nvSpPr>
        <p:spPr>
          <a:xfrm>
            <a:off x="1752600" y="152400"/>
            <a:ext cx="7086600" cy="533400"/>
          </a:xfrm>
        </p:spPr>
        <p:txBody>
          <a:bodyPr/>
          <a:lstStyle/>
          <a:p>
            <a:pPr eaLnBrk="1" hangingPunct="1"/>
            <a:r>
              <a:rPr lang="en-US" altLang="en-US" sz="3200"/>
              <a:t>Selective Repeat ARQ, lost frame</a:t>
            </a:r>
          </a:p>
        </p:txBody>
      </p:sp>
      <p:sp>
        <p:nvSpPr>
          <p:cNvPr id="23555" name="Content Placeholder 2">
            <a:extLst>
              <a:ext uri="{FF2B5EF4-FFF2-40B4-BE49-F238E27FC236}">
                <a16:creationId xmlns:a16="http://schemas.microsoft.com/office/drawing/2014/main" id="{25F814DA-C2C5-4CAF-A29B-5C61A1D00FFC}"/>
              </a:ext>
            </a:extLst>
          </p:cNvPr>
          <p:cNvSpPr txBox="1">
            <a:spLocks/>
          </p:cNvSpPr>
          <p:nvPr/>
        </p:nvSpPr>
        <p:spPr bwMode="auto">
          <a:xfrm>
            <a:off x="8305800" y="228600"/>
            <a:ext cx="2209800" cy="617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Frames 0 and 1 are accepted when received because they are in the range specified by the receiver window. Same for frame 3.</a:t>
            </a:r>
          </a:p>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Receiver sends a NAK2 to show that frame 2 has not been received and then sender resends only frame 2 and it is accepted as it is in the range of the window.</a:t>
            </a:r>
          </a:p>
        </p:txBody>
      </p:sp>
      <p:pic>
        <p:nvPicPr>
          <p:cNvPr id="23556" name="Picture 10">
            <a:extLst>
              <a:ext uri="{FF2B5EF4-FFF2-40B4-BE49-F238E27FC236}">
                <a16:creationId xmlns:a16="http://schemas.microsoft.com/office/drawing/2014/main" id="{DB27B5DB-969B-4D7A-93AE-3E22FAD7E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990600"/>
            <a:ext cx="5859463"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6469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F1C0436-7BC8-48FA-84FA-C86EA5C924A6}"/>
              </a:ext>
            </a:extLst>
          </p:cNvPr>
          <p:cNvSpPr>
            <a:spLocks noGrp="1"/>
          </p:cNvSpPr>
          <p:nvPr>
            <p:ph type="title"/>
          </p:nvPr>
        </p:nvSpPr>
        <p:spPr>
          <a:xfrm>
            <a:off x="1752600" y="0"/>
            <a:ext cx="8077200" cy="533400"/>
          </a:xfrm>
        </p:spPr>
        <p:txBody>
          <a:bodyPr/>
          <a:lstStyle/>
          <a:p>
            <a:pPr eaLnBrk="1" hangingPunct="1"/>
            <a:r>
              <a:rPr lang="en-US" altLang="en-US" sz="3200"/>
              <a:t>Selective Repeat ARQ, sender window size</a:t>
            </a:r>
          </a:p>
        </p:txBody>
      </p:sp>
      <p:sp>
        <p:nvSpPr>
          <p:cNvPr id="24579" name="Content Placeholder 2">
            <a:extLst>
              <a:ext uri="{FF2B5EF4-FFF2-40B4-BE49-F238E27FC236}">
                <a16:creationId xmlns:a16="http://schemas.microsoft.com/office/drawing/2014/main" id="{F34927A8-61D8-4DF4-AF58-86B02AD70D13}"/>
              </a:ext>
            </a:extLst>
          </p:cNvPr>
          <p:cNvSpPr txBox="1">
            <a:spLocks/>
          </p:cNvSpPr>
          <p:nvPr/>
        </p:nvSpPr>
        <p:spPr bwMode="auto">
          <a:xfrm>
            <a:off x="1676400" y="609600"/>
            <a:ext cx="87630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000">
                <a:solidFill>
                  <a:prstClr val="black"/>
                </a:solidFill>
                <a:latin typeface="Calibri" panose="020F0502020204030204" pitchFamily="34" charset="0"/>
              </a:rPr>
              <a:t>Size of the sender and receiver windows must be at most one-half of 2 </a:t>
            </a:r>
            <a:r>
              <a:rPr lang="en-US" altLang="en-US" sz="2000" baseline="30000">
                <a:solidFill>
                  <a:prstClr val="black"/>
                </a:solidFill>
                <a:latin typeface="Calibri" panose="020F0502020204030204" pitchFamily="34" charset="0"/>
              </a:rPr>
              <a:t>m</a:t>
            </a:r>
            <a:r>
              <a:rPr lang="en-US" altLang="en-US" sz="2000">
                <a:solidFill>
                  <a:prstClr val="black"/>
                </a:solidFill>
                <a:latin typeface="Calibri" panose="020F0502020204030204" pitchFamily="34" charset="0"/>
              </a:rPr>
              <a:t>. If m = 2, window size should be 2 </a:t>
            </a:r>
            <a:r>
              <a:rPr lang="en-US" altLang="en-US" sz="2000" baseline="30000">
                <a:solidFill>
                  <a:prstClr val="black"/>
                </a:solidFill>
                <a:latin typeface="Calibri" panose="020F0502020204030204" pitchFamily="34" charset="0"/>
              </a:rPr>
              <a:t>m</a:t>
            </a:r>
            <a:r>
              <a:rPr lang="en-US" altLang="en-US" sz="2000">
                <a:solidFill>
                  <a:prstClr val="black"/>
                </a:solidFill>
                <a:latin typeface="Calibri" panose="020F0502020204030204" pitchFamily="34" charset="0"/>
              </a:rPr>
              <a:t> /2 = 2. Fig compares a window size of 2 with a window size of 3. Window size is 3 and all ACKs are lost, sender sends duplicate of frame 0, window of the receiver expect to receive frame 0 (part of the window), so accepts frame 0, as the 1</a:t>
            </a:r>
            <a:r>
              <a:rPr lang="en-US" altLang="en-US" sz="2000" baseline="30000">
                <a:solidFill>
                  <a:prstClr val="black"/>
                </a:solidFill>
                <a:latin typeface="Calibri" panose="020F0502020204030204" pitchFamily="34" charset="0"/>
              </a:rPr>
              <a:t>st</a:t>
            </a:r>
            <a:r>
              <a:rPr lang="en-US" altLang="en-US" sz="2000">
                <a:solidFill>
                  <a:prstClr val="black"/>
                </a:solidFill>
                <a:latin typeface="Calibri" panose="020F0502020204030204" pitchFamily="34" charset="0"/>
              </a:rPr>
              <a:t> frame of the next cycle – an </a:t>
            </a:r>
            <a:r>
              <a:rPr lang="en-US" altLang="en-US" sz="2000" b="1">
                <a:solidFill>
                  <a:prstClr val="black"/>
                </a:solidFill>
                <a:latin typeface="Calibri" panose="020F0502020204030204" pitchFamily="34" charset="0"/>
              </a:rPr>
              <a:t>error</a:t>
            </a:r>
            <a:r>
              <a:rPr lang="en-US" altLang="en-US" sz="2000">
                <a:solidFill>
                  <a:prstClr val="black"/>
                </a:solidFill>
                <a:latin typeface="Calibri" panose="020F0502020204030204" pitchFamily="34" charset="0"/>
              </a:rPr>
              <a:t>.</a:t>
            </a:r>
          </a:p>
        </p:txBody>
      </p:sp>
      <p:pic>
        <p:nvPicPr>
          <p:cNvPr id="24580" name="Picture 11">
            <a:extLst>
              <a:ext uri="{FF2B5EF4-FFF2-40B4-BE49-F238E27FC236}">
                <a16:creationId xmlns:a16="http://schemas.microsoft.com/office/drawing/2014/main" id="{55D928D1-5645-4DB7-85AC-DF32FD0C4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2276476"/>
            <a:ext cx="8189913"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3129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9653-2F7A-4F61-BDDF-AC971C055D1C}"/>
              </a:ext>
            </a:extLst>
          </p:cNvPr>
          <p:cNvSpPr>
            <a:spLocks noGrp="1"/>
          </p:cNvSpPr>
          <p:nvPr>
            <p:ph type="title"/>
          </p:nvPr>
        </p:nvSpPr>
        <p:spPr/>
        <p:txBody>
          <a:bodyPr rtlCol="0">
            <a:normAutofit/>
          </a:bodyPr>
          <a:lstStyle/>
          <a:p>
            <a:pPr eaLnBrk="1" fontAlgn="auto" hangingPunct="1">
              <a:spcAft>
                <a:spcPts val="0"/>
              </a:spcAft>
              <a:defRPr/>
            </a:pPr>
            <a:r>
              <a:rPr lang="en-US" dirty="0"/>
              <a:t>Error and Flow Control Mechanisms</a:t>
            </a:r>
          </a:p>
        </p:txBody>
      </p:sp>
      <p:sp>
        <p:nvSpPr>
          <p:cNvPr id="5123" name="Content Placeholder 2">
            <a:extLst>
              <a:ext uri="{FF2B5EF4-FFF2-40B4-BE49-F238E27FC236}">
                <a16:creationId xmlns:a16="http://schemas.microsoft.com/office/drawing/2014/main" id="{8B24ECAB-B812-488C-B2BC-E6E79BD5EDDF}"/>
              </a:ext>
            </a:extLst>
          </p:cNvPr>
          <p:cNvSpPr>
            <a:spLocks noGrp="1"/>
          </p:cNvSpPr>
          <p:nvPr>
            <p:ph idx="1"/>
          </p:nvPr>
        </p:nvSpPr>
        <p:spPr>
          <a:xfrm>
            <a:off x="3124200" y="1828800"/>
            <a:ext cx="5867400" cy="2057400"/>
          </a:xfrm>
        </p:spPr>
        <p:txBody>
          <a:bodyPr/>
          <a:lstStyle/>
          <a:p>
            <a:pPr eaLnBrk="1" hangingPunct="1"/>
            <a:r>
              <a:rPr lang="en-US" altLang="en-US"/>
              <a:t>Stop-and-Wait</a:t>
            </a:r>
          </a:p>
          <a:p>
            <a:pPr eaLnBrk="1" hangingPunct="1"/>
            <a:r>
              <a:rPr lang="en-US" altLang="en-US"/>
              <a:t>Go-Back-N ARQ</a:t>
            </a:r>
          </a:p>
          <a:p>
            <a:pPr eaLnBrk="1" hangingPunct="1"/>
            <a:r>
              <a:rPr lang="en-US" altLang="en-US"/>
              <a:t>Selective-Repeat ARQ</a:t>
            </a:r>
          </a:p>
        </p:txBody>
      </p:sp>
    </p:spTree>
    <p:extLst>
      <p:ext uri="{BB962C8B-B14F-4D97-AF65-F5344CB8AC3E}">
        <p14:creationId xmlns:p14="http://schemas.microsoft.com/office/powerpoint/2010/main" val="1919316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FD0871C-E9CF-467E-8586-D9E8A94CFC77}"/>
              </a:ext>
            </a:extLst>
          </p:cNvPr>
          <p:cNvSpPr>
            <a:spLocks noGrp="1"/>
          </p:cNvSpPr>
          <p:nvPr>
            <p:ph type="title"/>
          </p:nvPr>
        </p:nvSpPr>
        <p:spPr>
          <a:xfrm>
            <a:off x="1981201" y="273050"/>
            <a:ext cx="3008313" cy="641350"/>
          </a:xfrm>
        </p:spPr>
        <p:txBody>
          <a:bodyPr/>
          <a:lstStyle/>
          <a:p>
            <a:pPr eaLnBrk="1" hangingPunct="1"/>
            <a:r>
              <a:rPr lang="en-US" altLang="en-US" sz="3600"/>
              <a:t>Stop-and-Wait</a:t>
            </a:r>
          </a:p>
        </p:txBody>
      </p:sp>
      <p:sp>
        <p:nvSpPr>
          <p:cNvPr id="6147" name="Content Placeholder 2">
            <a:extLst>
              <a:ext uri="{FF2B5EF4-FFF2-40B4-BE49-F238E27FC236}">
                <a16:creationId xmlns:a16="http://schemas.microsoft.com/office/drawing/2014/main" id="{0479EAEE-03B7-440D-AAE8-0DD2D05E3977}"/>
              </a:ext>
            </a:extLst>
          </p:cNvPr>
          <p:cNvSpPr>
            <a:spLocks noGrp="1"/>
          </p:cNvSpPr>
          <p:nvPr>
            <p:ph idx="1"/>
          </p:nvPr>
        </p:nvSpPr>
        <p:spPr>
          <a:xfrm>
            <a:off x="5562600" y="228600"/>
            <a:ext cx="4953000" cy="6477000"/>
          </a:xfrm>
        </p:spPr>
        <p:txBody>
          <a:bodyPr/>
          <a:lstStyle/>
          <a:p>
            <a:pPr eaLnBrk="1" hangingPunct="1">
              <a:buFont typeface="Wingdings" panose="05000000000000000000" pitchFamily="2" charset="2"/>
              <a:buChar char="§"/>
            </a:pPr>
            <a:r>
              <a:rPr lang="en-US" altLang="en-US" sz="2000"/>
              <a:t>Sender keeps a copy of the last frame until it receives an acknowledgement.</a:t>
            </a:r>
          </a:p>
          <a:p>
            <a:pPr eaLnBrk="1" hangingPunct="1">
              <a:buFont typeface="Wingdings" panose="05000000000000000000" pitchFamily="2" charset="2"/>
              <a:buChar char="§"/>
            </a:pPr>
            <a:r>
              <a:rPr lang="en-US" altLang="en-US" sz="2000"/>
              <a:t>For identification, both data frames and acknowledgements (ACK) frames are numbered alternatively 0 and 1.</a:t>
            </a:r>
          </a:p>
          <a:p>
            <a:pPr eaLnBrk="1" hangingPunct="1">
              <a:buFont typeface="Wingdings" panose="05000000000000000000" pitchFamily="2" charset="2"/>
              <a:buChar char="§"/>
            </a:pPr>
            <a:r>
              <a:rPr lang="en-US" altLang="en-US" sz="2000"/>
              <a:t>Sender has a control variable (S) that holds the number of the recently sent frame. (0 or 1)</a:t>
            </a:r>
          </a:p>
          <a:p>
            <a:pPr eaLnBrk="1" hangingPunct="1">
              <a:buFont typeface="Wingdings" panose="05000000000000000000" pitchFamily="2" charset="2"/>
              <a:buChar char="§"/>
            </a:pPr>
            <a:r>
              <a:rPr lang="en-US" altLang="en-US" sz="2000"/>
              <a:t>Receiver has a control variable ® that holds the number of the next frame expected (0 or 1).</a:t>
            </a:r>
          </a:p>
          <a:p>
            <a:pPr eaLnBrk="1" hangingPunct="1">
              <a:buFont typeface="Wingdings" panose="05000000000000000000" pitchFamily="2" charset="2"/>
              <a:buChar char="§"/>
            </a:pPr>
            <a:r>
              <a:rPr lang="en-US" altLang="en-US" sz="2000"/>
              <a:t>Sender starts a timer when it sends a frame. If an ACK is not received within a allocated time period, the sender assumes that the frame was lost or damaged and resends it</a:t>
            </a:r>
          </a:p>
          <a:p>
            <a:pPr eaLnBrk="1" hangingPunct="1">
              <a:buFont typeface="Wingdings" panose="05000000000000000000" pitchFamily="2" charset="2"/>
              <a:buChar char="§"/>
            </a:pPr>
            <a:r>
              <a:rPr lang="en-US" altLang="en-US" sz="2000"/>
              <a:t>Receiver send only positive ACK if the frame is intact.</a:t>
            </a:r>
          </a:p>
          <a:p>
            <a:pPr eaLnBrk="1" hangingPunct="1">
              <a:buFont typeface="Wingdings" panose="05000000000000000000" pitchFamily="2" charset="2"/>
              <a:buChar char="§"/>
            </a:pPr>
            <a:r>
              <a:rPr lang="en-US" altLang="en-US" sz="2000"/>
              <a:t>ACK number always defines the number of the next expected frame</a:t>
            </a:r>
          </a:p>
        </p:txBody>
      </p:sp>
      <p:sp>
        <p:nvSpPr>
          <p:cNvPr id="6148" name="Text Placeholder 3">
            <a:extLst>
              <a:ext uri="{FF2B5EF4-FFF2-40B4-BE49-F238E27FC236}">
                <a16:creationId xmlns:a16="http://schemas.microsoft.com/office/drawing/2014/main" id="{A0FA43FA-50EB-4CC1-86E4-21EB1975BFA4}"/>
              </a:ext>
            </a:extLst>
          </p:cNvPr>
          <p:cNvSpPr>
            <a:spLocks noGrp="1"/>
          </p:cNvSpPr>
          <p:nvPr>
            <p:ph type="body" sz="half" idx="2"/>
          </p:nvPr>
        </p:nvSpPr>
        <p:spPr>
          <a:xfrm>
            <a:off x="1828800" y="1219200"/>
            <a:ext cx="3352800" cy="4419600"/>
          </a:xfrm>
        </p:spPr>
        <p:txBody>
          <a:bodyPr/>
          <a:lstStyle/>
          <a:p>
            <a:pPr eaLnBrk="1" hangingPunct="1"/>
            <a:endParaRPr lang="en-US" altLang="en-US"/>
          </a:p>
        </p:txBody>
      </p:sp>
      <p:pic>
        <p:nvPicPr>
          <p:cNvPr id="6149" name="Picture 10">
            <a:extLst>
              <a:ext uri="{FF2B5EF4-FFF2-40B4-BE49-F238E27FC236}">
                <a16:creationId xmlns:a16="http://schemas.microsoft.com/office/drawing/2014/main" id="{39191E00-D3C7-409F-A686-70800CDD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3657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0366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4050FA7-5164-4063-816F-FDC1B7BD6609}"/>
              </a:ext>
            </a:extLst>
          </p:cNvPr>
          <p:cNvSpPr>
            <a:spLocks noGrp="1"/>
          </p:cNvSpPr>
          <p:nvPr>
            <p:ph type="title"/>
          </p:nvPr>
        </p:nvSpPr>
        <p:spPr>
          <a:xfrm>
            <a:off x="1981200" y="274638"/>
            <a:ext cx="8229600" cy="792162"/>
          </a:xfrm>
        </p:spPr>
        <p:txBody>
          <a:bodyPr/>
          <a:lstStyle/>
          <a:p>
            <a:pPr eaLnBrk="1" hangingPunct="1"/>
            <a:r>
              <a:rPr lang="en-US" altLang="en-US"/>
              <a:t>Stop-and-Wait ARQ, lost ACK frame</a:t>
            </a:r>
          </a:p>
        </p:txBody>
      </p:sp>
      <p:sp>
        <p:nvSpPr>
          <p:cNvPr id="7171" name="Content Placeholder 2">
            <a:extLst>
              <a:ext uri="{FF2B5EF4-FFF2-40B4-BE49-F238E27FC236}">
                <a16:creationId xmlns:a16="http://schemas.microsoft.com/office/drawing/2014/main" id="{226284BE-0D45-4874-A33B-9EF1E8774E7B}"/>
              </a:ext>
            </a:extLst>
          </p:cNvPr>
          <p:cNvSpPr>
            <a:spLocks noGrp="1"/>
          </p:cNvSpPr>
          <p:nvPr>
            <p:ph idx="1"/>
          </p:nvPr>
        </p:nvSpPr>
        <p:spPr>
          <a:xfrm>
            <a:off x="6934200" y="1752601"/>
            <a:ext cx="3429000" cy="4525963"/>
          </a:xfrm>
          <a:ln>
            <a:solidFill>
              <a:schemeClr val="tx1"/>
            </a:solidFill>
            <a:miter lim="800000"/>
            <a:headEnd/>
            <a:tailEnd/>
          </a:ln>
        </p:spPr>
        <p:txBody>
          <a:bodyPr/>
          <a:lstStyle/>
          <a:p>
            <a:pPr eaLnBrk="1" hangingPunct="1"/>
            <a:r>
              <a:rPr lang="en-US" altLang="en-US" sz="2400"/>
              <a:t>When a receiver receives a damaged frame, it discards it and keeps its value of R.</a:t>
            </a:r>
          </a:p>
          <a:p>
            <a:pPr eaLnBrk="1" hangingPunct="1"/>
            <a:r>
              <a:rPr lang="en-US" altLang="en-US" sz="2400"/>
              <a:t>After the timer at the sender expires, another copy of frame 1 is sent.</a:t>
            </a:r>
          </a:p>
        </p:txBody>
      </p:sp>
      <p:pic>
        <p:nvPicPr>
          <p:cNvPr id="7172" name="Picture 10">
            <a:extLst>
              <a:ext uri="{FF2B5EF4-FFF2-40B4-BE49-F238E27FC236}">
                <a16:creationId xmlns:a16="http://schemas.microsoft.com/office/drawing/2014/main" id="{A0F42599-C196-4BD3-B4FC-A3AEC75A5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888" y="1371600"/>
            <a:ext cx="476091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93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4FDB-2FFD-4D1C-83BE-349BEE31E33A}"/>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652B9C2D-5D61-47A0-BD4A-BB29622A5E55}"/>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6837" y="1786597"/>
            <a:ext cx="9458325" cy="3801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4920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8BBE52B-A36F-4051-9EA8-BE10D3AAFD63}"/>
              </a:ext>
            </a:extLst>
          </p:cNvPr>
          <p:cNvSpPr>
            <a:spLocks noGrp="1"/>
          </p:cNvSpPr>
          <p:nvPr>
            <p:ph type="title"/>
          </p:nvPr>
        </p:nvSpPr>
        <p:spPr>
          <a:xfrm>
            <a:off x="1752600" y="152400"/>
            <a:ext cx="6019800" cy="685800"/>
          </a:xfrm>
        </p:spPr>
        <p:txBody>
          <a:bodyPr/>
          <a:lstStyle/>
          <a:p>
            <a:pPr eaLnBrk="1" hangingPunct="1"/>
            <a:r>
              <a:rPr lang="en-US" altLang="en-US" sz="3600"/>
              <a:t>Stop-and-Wait, lost ACK frame</a:t>
            </a:r>
          </a:p>
        </p:txBody>
      </p:sp>
      <p:sp>
        <p:nvSpPr>
          <p:cNvPr id="3" name="Content Placeholder 2">
            <a:extLst>
              <a:ext uri="{FF2B5EF4-FFF2-40B4-BE49-F238E27FC236}">
                <a16:creationId xmlns:a16="http://schemas.microsoft.com/office/drawing/2014/main" id="{87E49E70-5853-4A36-91E8-05D1CBB72441}"/>
              </a:ext>
            </a:extLst>
          </p:cNvPr>
          <p:cNvSpPr>
            <a:spLocks noGrp="1"/>
          </p:cNvSpPr>
          <p:nvPr>
            <p:ph idx="1"/>
          </p:nvPr>
        </p:nvSpPr>
        <p:spPr>
          <a:xfrm>
            <a:off x="7010400" y="1295400"/>
            <a:ext cx="3048000" cy="5029200"/>
          </a:xfrm>
          <a:ln>
            <a:solidFill>
              <a:schemeClr val="tx1"/>
            </a:solidFill>
          </a:ln>
        </p:spPr>
        <p:txBody>
          <a:bodyPr rtlCol="0">
            <a:normAutofit fontScale="92500"/>
          </a:bodyPr>
          <a:lstStyle/>
          <a:p>
            <a:pPr eaLnBrk="1" fontAlgn="auto" hangingPunct="1">
              <a:spcAft>
                <a:spcPts val="0"/>
              </a:spcAft>
              <a:defRPr/>
            </a:pPr>
            <a:r>
              <a:rPr lang="en-US" sz="2400" dirty="0"/>
              <a:t>If the sender receives a damaged ACK, it discards it.</a:t>
            </a:r>
          </a:p>
          <a:p>
            <a:pPr eaLnBrk="1" fontAlgn="auto" hangingPunct="1">
              <a:spcAft>
                <a:spcPts val="0"/>
              </a:spcAft>
              <a:defRPr/>
            </a:pPr>
            <a:r>
              <a:rPr lang="en-US" sz="2400" dirty="0"/>
              <a:t>When the timer of the sender expires, the sender retransmits frame 1.</a:t>
            </a:r>
          </a:p>
          <a:p>
            <a:pPr eaLnBrk="1" fontAlgn="auto" hangingPunct="1">
              <a:spcAft>
                <a:spcPts val="0"/>
              </a:spcAft>
              <a:defRPr/>
            </a:pPr>
            <a:r>
              <a:rPr lang="en-US" sz="2400" dirty="0"/>
              <a:t>Receiver has already received frame 1 and expecting to receive frame 0 (R=0). Therefore it discards the second copy of frame 1.</a:t>
            </a:r>
          </a:p>
        </p:txBody>
      </p:sp>
      <p:sp>
        <p:nvSpPr>
          <p:cNvPr id="8196" name="Text Placeholder 3">
            <a:extLst>
              <a:ext uri="{FF2B5EF4-FFF2-40B4-BE49-F238E27FC236}">
                <a16:creationId xmlns:a16="http://schemas.microsoft.com/office/drawing/2014/main" id="{01E2179A-C85C-43FC-BB97-CF52A6BD6411}"/>
              </a:ext>
            </a:extLst>
          </p:cNvPr>
          <p:cNvSpPr>
            <a:spLocks noGrp="1"/>
          </p:cNvSpPr>
          <p:nvPr>
            <p:ph type="body" sz="half" idx="2"/>
          </p:nvPr>
        </p:nvSpPr>
        <p:spPr/>
        <p:txBody>
          <a:bodyPr/>
          <a:lstStyle/>
          <a:p>
            <a:pPr eaLnBrk="1" hangingPunct="1"/>
            <a:endParaRPr lang="en-US" altLang="en-US"/>
          </a:p>
        </p:txBody>
      </p:sp>
      <p:pic>
        <p:nvPicPr>
          <p:cNvPr id="8197" name="Picture 10">
            <a:extLst>
              <a:ext uri="{FF2B5EF4-FFF2-40B4-BE49-F238E27FC236}">
                <a16:creationId xmlns:a16="http://schemas.microsoft.com/office/drawing/2014/main" id="{D3189D0D-E2F3-495D-ACCB-BBE9C76B1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6" y="1295400"/>
            <a:ext cx="50593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7220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3DED28F-8521-49CA-9474-D12297B0FDC4}"/>
              </a:ext>
            </a:extLst>
          </p:cNvPr>
          <p:cNvSpPr>
            <a:spLocks noGrp="1"/>
          </p:cNvSpPr>
          <p:nvPr>
            <p:ph type="title"/>
          </p:nvPr>
        </p:nvSpPr>
        <p:spPr>
          <a:xfrm>
            <a:off x="1752600" y="152400"/>
            <a:ext cx="7086600" cy="685800"/>
          </a:xfrm>
        </p:spPr>
        <p:txBody>
          <a:bodyPr/>
          <a:lstStyle/>
          <a:p>
            <a:pPr eaLnBrk="1" hangingPunct="1"/>
            <a:r>
              <a:rPr lang="en-US" altLang="en-US" sz="3600"/>
              <a:t>Stop-and-Wait, delayed ACK frame</a:t>
            </a:r>
          </a:p>
        </p:txBody>
      </p:sp>
      <p:sp>
        <p:nvSpPr>
          <p:cNvPr id="3" name="Content Placeholder 2">
            <a:extLst>
              <a:ext uri="{FF2B5EF4-FFF2-40B4-BE49-F238E27FC236}">
                <a16:creationId xmlns:a16="http://schemas.microsoft.com/office/drawing/2014/main" id="{043133A9-5228-4447-B9B7-0165FE21416A}"/>
              </a:ext>
            </a:extLst>
          </p:cNvPr>
          <p:cNvSpPr>
            <a:spLocks noGrp="1"/>
          </p:cNvSpPr>
          <p:nvPr>
            <p:ph idx="1"/>
          </p:nvPr>
        </p:nvSpPr>
        <p:spPr>
          <a:xfrm>
            <a:off x="7010400" y="914400"/>
            <a:ext cx="3048000" cy="5029200"/>
          </a:xfrm>
          <a:ln>
            <a:solidFill>
              <a:schemeClr val="tx1"/>
            </a:solidFill>
          </a:ln>
        </p:spPr>
        <p:txBody>
          <a:bodyPr rtlCol="0">
            <a:normAutofit fontScale="92500" lnSpcReduction="20000"/>
          </a:bodyPr>
          <a:lstStyle/>
          <a:p>
            <a:pPr eaLnBrk="1" fontAlgn="auto" hangingPunct="1">
              <a:spcAft>
                <a:spcPts val="0"/>
              </a:spcAft>
              <a:defRPr/>
            </a:pPr>
            <a:r>
              <a:rPr lang="en-US" sz="2400" dirty="0"/>
              <a:t>The ACK can be delayed at the receiver or due to some problem</a:t>
            </a:r>
          </a:p>
          <a:p>
            <a:pPr eaLnBrk="1" fontAlgn="auto" hangingPunct="1">
              <a:spcAft>
                <a:spcPts val="0"/>
              </a:spcAft>
              <a:defRPr/>
            </a:pPr>
            <a:r>
              <a:rPr lang="en-US" sz="2400" dirty="0"/>
              <a:t>It is received after the timer for frame 0 has expired.</a:t>
            </a:r>
          </a:p>
          <a:p>
            <a:pPr eaLnBrk="1" fontAlgn="auto" hangingPunct="1">
              <a:spcAft>
                <a:spcPts val="0"/>
              </a:spcAft>
              <a:defRPr/>
            </a:pPr>
            <a:r>
              <a:rPr lang="en-US" sz="2400" dirty="0"/>
              <a:t>Sender retransmitted a copy of frame 0. However, R =1 means receiver expects to see frame 1. Receiver discards the duplicate frame 0.</a:t>
            </a:r>
          </a:p>
          <a:p>
            <a:pPr eaLnBrk="1" fontAlgn="auto" hangingPunct="1">
              <a:spcAft>
                <a:spcPts val="0"/>
              </a:spcAft>
              <a:defRPr/>
            </a:pPr>
            <a:r>
              <a:rPr lang="en-US" sz="2400" dirty="0"/>
              <a:t>Sender receives 2 ACKs, it discards the second ACK.</a:t>
            </a:r>
          </a:p>
          <a:p>
            <a:pPr eaLnBrk="1" fontAlgn="auto" hangingPunct="1">
              <a:spcAft>
                <a:spcPts val="0"/>
              </a:spcAft>
              <a:defRPr/>
            </a:pPr>
            <a:endParaRPr lang="en-US" sz="2400" dirty="0"/>
          </a:p>
          <a:p>
            <a:pPr eaLnBrk="1" fontAlgn="auto" hangingPunct="1">
              <a:spcAft>
                <a:spcPts val="0"/>
              </a:spcAft>
              <a:defRPr/>
            </a:pPr>
            <a:endParaRPr lang="en-US" sz="2400" dirty="0"/>
          </a:p>
        </p:txBody>
      </p:sp>
      <p:sp>
        <p:nvSpPr>
          <p:cNvPr id="9220" name="Text Placeholder 3">
            <a:extLst>
              <a:ext uri="{FF2B5EF4-FFF2-40B4-BE49-F238E27FC236}">
                <a16:creationId xmlns:a16="http://schemas.microsoft.com/office/drawing/2014/main" id="{80EF7506-CCE6-404E-85E1-BD24A9A99D02}"/>
              </a:ext>
            </a:extLst>
          </p:cNvPr>
          <p:cNvSpPr>
            <a:spLocks noGrp="1"/>
          </p:cNvSpPr>
          <p:nvPr>
            <p:ph type="body" sz="half" idx="2"/>
          </p:nvPr>
        </p:nvSpPr>
        <p:spPr/>
        <p:txBody>
          <a:bodyPr/>
          <a:lstStyle/>
          <a:p>
            <a:pPr eaLnBrk="1" hangingPunct="1"/>
            <a:endParaRPr lang="en-US" altLang="en-US"/>
          </a:p>
        </p:txBody>
      </p:sp>
      <p:pic>
        <p:nvPicPr>
          <p:cNvPr id="9221" name="Picture 10">
            <a:extLst>
              <a:ext uri="{FF2B5EF4-FFF2-40B4-BE49-F238E27FC236}">
                <a16:creationId xmlns:a16="http://schemas.microsoft.com/office/drawing/2014/main" id="{E74D5D8B-4514-462C-B6F1-00073BEA4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51816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575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59FFD80-366E-41F3-B2CE-D7E22EA240FB}"/>
              </a:ext>
            </a:extLst>
          </p:cNvPr>
          <p:cNvSpPr>
            <a:spLocks noGrp="1"/>
          </p:cNvSpPr>
          <p:nvPr>
            <p:ph type="title"/>
          </p:nvPr>
        </p:nvSpPr>
        <p:spPr>
          <a:xfrm>
            <a:off x="1752600" y="152400"/>
            <a:ext cx="7086600" cy="685800"/>
          </a:xfrm>
        </p:spPr>
        <p:txBody>
          <a:bodyPr/>
          <a:lstStyle/>
          <a:p>
            <a:pPr eaLnBrk="1" hangingPunct="1"/>
            <a:r>
              <a:rPr lang="en-US" altLang="en-US" sz="3600"/>
              <a:t>Piggybacking</a:t>
            </a:r>
          </a:p>
        </p:txBody>
      </p:sp>
      <p:sp>
        <p:nvSpPr>
          <p:cNvPr id="3" name="Content Placeholder 2">
            <a:extLst>
              <a:ext uri="{FF2B5EF4-FFF2-40B4-BE49-F238E27FC236}">
                <a16:creationId xmlns:a16="http://schemas.microsoft.com/office/drawing/2014/main" id="{F75EFE7A-D28C-46EB-B157-880CD1896DF0}"/>
              </a:ext>
            </a:extLst>
          </p:cNvPr>
          <p:cNvSpPr>
            <a:spLocks noGrp="1"/>
          </p:cNvSpPr>
          <p:nvPr>
            <p:ph idx="1"/>
          </p:nvPr>
        </p:nvSpPr>
        <p:spPr>
          <a:xfrm>
            <a:off x="7010400" y="914400"/>
            <a:ext cx="3048000" cy="5029200"/>
          </a:xfrm>
          <a:ln>
            <a:solidFill>
              <a:schemeClr val="tx1"/>
            </a:solidFill>
          </a:ln>
        </p:spPr>
        <p:txBody>
          <a:bodyPr rtlCol="0">
            <a:normAutofit fontScale="92500"/>
          </a:bodyPr>
          <a:lstStyle/>
          <a:p>
            <a:pPr eaLnBrk="1" fontAlgn="auto" hangingPunct="1">
              <a:spcAft>
                <a:spcPts val="0"/>
              </a:spcAft>
              <a:defRPr/>
            </a:pPr>
            <a:r>
              <a:rPr lang="en-US" sz="2400" dirty="0"/>
              <a:t>A method to combine a data frame with ACK. </a:t>
            </a:r>
          </a:p>
          <a:p>
            <a:pPr eaLnBrk="1" fontAlgn="auto" hangingPunct="1">
              <a:spcAft>
                <a:spcPts val="0"/>
              </a:spcAft>
              <a:defRPr/>
            </a:pPr>
            <a:r>
              <a:rPr lang="en-US" sz="2400" dirty="0"/>
              <a:t>Station A and B both have data to send.</a:t>
            </a:r>
          </a:p>
          <a:p>
            <a:pPr eaLnBrk="1" fontAlgn="auto" hangingPunct="1">
              <a:spcAft>
                <a:spcPts val="0"/>
              </a:spcAft>
              <a:defRPr/>
            </a:pPr>
            <a:r>
              <a:rPr lang="en-US" sz="2400" dirty="0"/>
              <a:t>Instead of sending separately, station A  sends a data frame that includes an ACK.</a:t>
            </a:r>
          </a:p>
          <a:p>
            <a:pPr eaLnBrk="1" fontAlgn="auto" hangingPunct="1">
              <a:spcAft>
                <a:spcPts val="0"/>
              </a:spcAft>
              <a:defRPr/>
            </a:pPr>
            <a:r>
              <a:rPr lang="en-US" sz="2400" dirty="0"/>
              <a:t>Station B does the same thing.</a:t>
            </a:r>
          </a:p>
          <a:p>
            <a:pPr eaLnBrk="1" fontAlgn="auto" hangingPunct="1">
              <a:spcAft>
                <a:spcPts val="0"/>
              </a:spcAft>
              <a:defRPr/>
            </a:pPr>
            <a:r>
              <a:rPr lang="en-US" sz="2400" dirty="0"/>
              <a:t>Piggybacking saves bandwidth.</a:t>
            </a:r>
          </a:p>
          <a:p>
            <a:pPr eaLnBrk="1" fontAlgn="auto" hangingPunct="1">
              <a:spcAft>
                <a:spcPts val="0"/>
              </a:spcAft>
              <a:defRPr/>
            </a:pPr>
            <a:endParaRPr lang="en-US" sz="2400" dirty="0"/>
          </a:p>
        </p:txBody>
      </p:sp>
      <p:sp>
        <p:nvSpPr>
          <p:cNvPr id="10244" name="Text Placeholder 3">
            <a:extLst>
              <a:ext uri="{FF2B5EF4-FFF2-40B4-BE49-F238E27FC236}">
                <a16:creationId xmlns:a16="http://schemas.microsoft.com/office/drawing/2014/main" id="{6CE90F65-123A-4AAF-8A32-C8AADD11799E}"/>
              </a:ext>
            </a:extLst>
          </p:cNvPr>
          <p:cNvSpPr>
            <a:spLocks noGrp="1"/>
          </p:cNvSpPr>
          <p:nvPr>
            <p:ph type="body" sz="half" idx="2"/>
          </p:nvPr>
        </p:nvSpPr>
        <p:spPr/>
        <p:txBody>
          <a:bodyPr/>
          <a:lstStyle/>
          <a:p>
            <a:pPr eaLnBrk="1" hangingPunct="1"/>
            <a:endParaRPr lang="en-US" altLang="en-US"/>
          </a:p>
        </p:txBody>
      </p:sp>
      <p:pic>
        <p:nvPicPr>
          <p:cNvPr id="10245" name="Picture 10">
            <a:extLst>
              <a:ext uri="{FF2B5EF4-FFF2-40B4-BE49-F238E27FC236}">
                <a16:creationId xmlns:a16="http://schemas.microsoft.com/office/drawing/2014/main" id="{BDC68C30-49ED-4332-AE45-D559AE3E2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0"/>
            <a:ext cx="5181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35010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B9CBA1D-98BF-44D0-B6DD-FE035225CCA3}"/>
              </a:ext>
            </a:extLst>
          </p:cNvPr>
          <p:cNvSpPr>
            <a:spLocks noGrp="1"/>
          </p:cNvSpPr>
          <p:nvPr>
            <p:ph type="title"/>
          </p:nvPr>
        </p:nvSpPr>
        <p:spPr/>
        <p:txBody>
          <a:bodyPr/>
          <a:lstStyle/>
          <a:p>
            <a:pPr eaLnBrk="1" hangingPunct="1"/>
            <a:r>
              <a:rPr lang="en-US" altLang="en-US"/>
              <a:t>Disadvantage of Stop-and-Wait</a:t>
            </a:r>
          </a:p>
        </p:txBody>
      </p:sp>
      <p:sp>
        <p:nvSpPr>
          <p:cNvPr id="3" name="Content Placeholder 2">
            <a:extLst>
              <a:ext uri="{FF2B5EF4-FFF2-40B4-BE49-F238E27FC236}">
                <a16:creationId xmlns:a16="http://schemas.microsoft.com/office/drawing/2014/main" id="{CE4A15ED-3F5C-4614-B4A3-BB4F1631DB4D}"/>
              </a:ext>
            </a:extLst>
          </p:cNvPr>
          <p:cNvSpPr>
            <a:spLocks noGrp="1"/>
          </p:cNvSpPr>
          <p:nvPr>
            <p:ph idx="1"/>
          </p:nvPr>
        </p:nvSpPr>
        <p:spPr/>
        <p:txBody>
          <a:bodyPr rtlCol="0">
            <a:normAutofit/>
          </a:bodyPr>
          <a:lstStyle/>
          <a:p>
            <a:pPr eaLnBrk="1" fontAlgn="auto" hangingPunct="1">
              <a:spcAft>
                <a:spcPts val="0"/>
              </a:spcAft>
              <a:defRPr/>
            </a:pPr>
            <a:r>
              <a:rPr lang="en-US" dirty="0"/>
              <a:t>In stop-and-wait, at any point in time, there is only one frame that is sent and waiting to be acknowledged.</a:t>
            </a:r>
          </a:p>
          <a:p>
            <a:pPr eaLnBrk="1" fontAlgn="auto" hangingPunct="1">
              <a:spcAft>
                <a:spcPts val="0"/>
              </a:spcAft>
              <a:defRPr/>
            </a:pPr>
            <a:r>
              <a:rPr lang="en-US" dirty="0"/>
              <a:t>This is not a good use of transmission medium.</a:t>
            </a:r>
          </a:p>
          <a:p>
            <a:pPr eaLnBrk="1" fontAlgn="auto" hangingPunct="1">
              <a:spcAft>
                <a:spcPts val="0"/>
              </a:spcAft>
              <a:defRPr/>
            </a:pPr>
            <a:r>
              <a:rPr lang="en-US" dirty="0"/>
              <a:t>To improve efficiency, multiple frames should be in transition while waiting for ACK.</a:t>
            </a:r>
          </a:p>
          <a:p>
            <a:pPr eaLnBrk="1" fontAlgn="auto" hangingPunct="1">
              <a:spcAft>
                <a:spcPts val="0"/>
              </a:spcAft>
              <a:defRPr/>
            </a:pPr>
            <a:r>
              <a:rPr lang="en-US" dirty="0"/>
              <a:t>Two protocol use the above concept,</a:t>
            </a:r>
          </a:p>
          <a:p>
            <a:pPr lvl="1" eaLnBrk="1" fontAlgn="auto" hangingPunct="1">
              <a:spcAft>
                <a:spcPts val="0"/>
              </a:spcAft>
              <a:defRPr/>
            </a:pPr>
            <a:r>
              <a:rPr lang="en-US" b="1" dirty="0"/>
              <a:t>Go-Back-N ARQ</a:t>
            </a:r>
          </a:p>
          <a:p>
            <a:pPr lvl="1" eaLnBrk="1" fontAlgn="auto" hangingPunct="1">
              <a:spcAft>
                <a:spcPts val="0"/>
              </a:spcAft>
              <a:defRPr/>
            </a:pPr>
            <a:r>
              <a:rPr lang="en-US" b="1" dirty="0"/>
              <a:t>Selective Repeat ARQ</a:t>
            </a:r>
          </a:p>
        </p:txBody>
      </p:sp>
    </p:spTree>
    <p:extLst>
      <p:ext uri="{BB962C8B-B14F-4D97-AF65-F5344CB8AC3E}">
        <p14:creationId xmlns:p14="http://schemas.microsoft.com/office/powerpoint/2010/main" val="1832961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9174D9F-08E2-46AA-B262-563DA242073F}"/>
              </a:ext>
            </a:extLst>
          </p:cNvPr>
          <p:cNvSpPr>
            <a:spLocks noGrp="1"/>
          </p:cNvSpPr>
          <p:nvPr>
            <p:ph type="title"/>
          </p:nvPr>
        </p:nvSpPr>
        <p:spPr/>
        <p:txBody>
          <a:bodyPr/>
          <a:lstStyle/>
          <a:p>
            <a:pPr eaLnBrk="1" hangingPunct="1"/>
            <a:r>
              <a:rPr lang="en-US" altLang="en-US"/>
              <a:t>Go-Back-N ARQ</a:t>
            </a:r>
          </a:p>
        </p:txBody>
      </p:sp>
      <p:sp>
        <p:nvSpPr>
          <p:cNvPr id="12291" name="Content Placeholder 2">
            <a:extLst>
              <a:ext uri="{FF2B5EF4-FFF2-40B4-BE49-F238E27FC236}">
                <a16:creationId xmlns:a16="http://schemas.microsoft.com/office/drawing/2014/main" id="{8AA5D832-7854-4874-A0EA-1064FDE2F03F}"/>
              </a:ext>
            </a:extLst>
          </p:cNvPr>
          <p:cNvSpPr>
            <a:spLocks noGrp="1"/>
          </p:cNvSpPr>
          <p:nvPr>
            <p:ph idx="1"/>
          </p:nvPr>
        </p:nvSpPr>
        <p:spPr/>
        <p:txBody>
          <a:bodyPr/>
          <a:lstStyle/>
          <a:p>
            <a:pPr eaLnBrk="1" hangingPunct="1"/>
            <a:r>
              <a:rPr lang="en-US" altLang="en-US"/>
              <a:t>We can send up to W frames before worrying about ACKs.</a:t>
            </a:r>
          </a:p>
          <a:p>
            <a:pPr eaLnBrk="1" hangingPunct="1"/>
            <a:r>
              <a:rPr lang="en-US" altLang="en-US"/>
              <a:t>We keep a copy of these frames until the ACKs arrive.</a:t>
            </a:r>
          </a:p>
          <a:p>
            <a:pPr eaLnBrk="1" hangingPunct="1"/>
            <a:r>
              <a:rPr lang="en-US" altLang="en-US"/>
              <a:t>This procedure requires additional features to be added to Stop-and-Wait ARQ. </a:t>
            </a:r>
          </a:p>
        </p:txBody>
      </p:sp>
    </p:spTree>
    <p:extLst>
      <p:ext uri="{BB962C8B-B14F-4D97-AF65-F5344CB8AC3E}">
        <p14:creationId xmlns:p14="http://schemas.microsoft.com/office/powerpoint/2010/main" val="1139008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6EEFC90-A759-4306-9845-59B35D1EFC14}"/>
              </a:ext>
            </a:extLst>
          </p:cNvPr>
          <p:cNvSpPr>
            <a:spLocks noGrp="1"/>
          </p:cNvSpPr>
          <p:nvPr>
            <p:ph type="title"/>
          </p:nvPr>
        </p:nvSpPr>
        <p:spPr/>
        <p:txBody>
          <a:bodyPr/>
          <a:lstStyle/>
          <a:p>
            <a:pPr eaLnBrk="1" hangingPunct="1"/>
            <a:r>
              <a:rPr lang="en-US" altLang="en-US"/>
              <a:t>Sequence Numbers</a:t>
            </a:r>
          </a:p>
        </p:txBody>
      </p:sp>
      <p:sp>
        <p:nvSpPr>
          <p:cNvPr id="3" name="Content Placeholder 2">
            <a:extLst>
              <a:ext uri="{FF2B5EF4-FFF2-40B4-BE49-F238E27FC236}">
                <a16:creationId xmlns:a16="http://schemas.microsoft.com/office/drawing/2014/main" id="{6EC48CD2-087A-45DD-92C0-3BF01675CEC9}"/>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dirty="0"/>
              <a:t>Frames from a sender are numbered sequentially.</a:t>
            </a:r>
          </a:p>
          <a:p>
            <a:pPr eaLnBrk="1" fontAlgn="auto" hangingPunct="1">
              <a:spcAft>
                <a:spcPts val="0"/>
              </a:spcAft>
              <a:defRPr/>
            </a:pPr>
            <a:r>
              <a:rPr lang="en-US" dirty="0"/>
              <a:t>We need to set a limit since we need to include the sequence number of each frame in the header.</a:t>
            </a:r>
          </a:p>
          <a:p>
            <a:pPr eaLnBrk="1" fontAlgn="auto" hangingPunct="1">
              <a:spcAft>
                <a:spcPts val="0"/>
              </a:spcAft>
              <a:defRPr/>
            </a:pPr>
            <a:r>
              <a:rPr lang="en-US" dirty="0"/>
              <a:t>If the header of the frame allows m bits for sequence number, the sequence numbers range from 0 to 2 </a:t>
            </a:r>
            <a:r>
              <a:rPr lang="en-US" baseline="30000" dirty="0"/>
              <a:t>m</a:t>
            </a:r>
            <a:r>
              <a:rPr lang="en-US" dirty="0"/>
              <a:t> – 1. for m = 3, sequence numbers are: 1, 2, 3, 4, 5, 6, 7.</a:t>
            </a:r>
          </a:p>
          <a:p>
            <a:pPr eaLnBrk="1" fontAlgn="auto" hangingPunct="1">
              <a:spcAft>
                <a:spcPts val="0"/>
              </a:spcAft>
              <a:defRPr/>
            </a:pPr>
            <a:r>
              <a:rPr lang="en-US" dirty="0"/>
              <a:t>We can repeat the sequence number.</a:t>
            </a:r>
          </a:p>
          <a:p>
            <a:pPr eaLnBrk="1" fontAlgn="auto" hangingPunct="1">
              <a:spcAft>
                <a:spcPts val="0"/>
              </a:spcAft>
              <a:defRPr/>
            </a:pPr>
            <a:r>
              <a:rPr lang="en-US" dirty="0"/>
              <a:t>Sequence numbers are:</a:t>
            </a:r>
          </a:p>
          <a:p>
            <a:pPr eaLnBrk="1" fontAlgn="auto" hangingPunct="1">
              <a:spcAft>
                <a:spcPts val="0"/>
              </a:spcAft>
              <a:buNone/>
              <a:defRPr/>
            </a:pPr>
            <a:r>
              <a:rPr lang="en-US" dirty="0"/>
              <a:t>	0, 1, 2, 3, 4, 5, 6, 7, 0, 1, 2, 3, 4, 5, 6, 7, 0, 1, …</a:t>
            </a:r>
          </a:p>
        </p:txBody>
      </p:sp>
    </p:spTree>
    <p:extLst>
      <p:ext uri="{BB962C8B-B14F-4D97-AF65-F5344CB8AC3E}">
        <p14:creationId xmlns:p14="http://schemas.microsoft.com/office/powerpoint/2010/main" val="25169662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773437A-2BE4-425D-BBB0-B435BA82122C}"/>
              </a:ext>
            </a:extLst>
          </p:cNvPr>
          <p:cNvSpPr>
            <a:spLocks noGrp="1"/>
          </p:cNvSpPr>
          <p:nvPr>
            <p:ph type="title"/>
          </p:nvPr>
        </p:nvSpPr>
        <p:spPr>
          <a:xfrm>
            <a:off x="1981200" y="152400"/>
            <a:ext cx="5562600" cy="641350"/>
          </a:xfrm>
        </p:spPr>
        <p:txBody>
          <a:bodyPr/>
          <a:lstStyle/>
          <a:p>
            <a:pPr eaLnBrk="1" hangingPunct="1"/>
            <a:r>
              <a:rPr lang="en-US" altLang="en-US" sz="3600"/>
              <a:t>Sender Sliding Window</a:t>
            </a:r>
          </a:p>
        </p:txBody>
      </p:sp>
      <p:pic>
        <p:nvPicPr>
          <p:cNvPr id="14339" name="Picture 11">
            <a:extLst>
              <a:ext uri="{FF2B5EF4-FFF2-40B4-BE49-F238E27FC236}">
                <a16:creationId xmlns:a16="http://schemas.microsoft.com/office/drawing/2014/main" id="{36B7DFB9-184C-4A10-A870-D5BE87C646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10200" y="1828801"/>
            <a:ext cx="5111750" cy="2855913"/>
          </a:xfrm>
          <a:noFill/>
        </p:spPr>
      </p:pic>
      <p:sp>
        <p:nvSpPr>
          <p:cNvPr id="14340" name="Content Placeholder 2">
            <a:extLst>
              <a:ext uri="{FF2B5EF4-FFF2-40B4-BE49-F238E27FC236}">
                <a16:creationId xmlns:a16="http://schemas.microsoft.com/office/drawing/2014/main" id="{D768A185-E4F7-4711-BE88-E11A04FAE168}"/>
              </a:ext>
            </a:extLst>
          </p:cNvPr>
          <p:cNvSpPr txBox="1">
            <a:spLocks/>
          </p:cNvSpPr>
          <p:nvPr/>
        </p:nvSpPr>
        <p:spPr bwMode="auto">
          <a:xfrm>
            <a:off x="1676400" y="838200"/>
            <a:ext cx="3657600" cy="586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At the sending site, to hold the outstanding frames until they are acknowledged, we use the concept of a window.</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The size of the window is at most 2</a:t>
            </a:r>
            <a:r>
              <a:rPr lang="en-US" altLang="en-US" sz="2400" baseline="30000">
                <a:solidFill>
                  <a:prstClr val="black"/>
                </a:solidFill>
                <a:latin typeface="Calibri" panose="020F0502020204030204" pitchFamily="34" charset="0"/>
              </a:rPr>
              <a:t>m</a:t>
            </a:r>
            <a:r>
              <a:rPr lang="en-US" altLang="en-US" sz="2400">
                <a:solidFill>
                  <a:prstClr val="black"/>
                </a:solidFill>
                <a:latin typeface="Calibri" panose="020F0502020204030204" pitchFamily="34" charset="0"/>
              </a:rPr>
              <a:t> -1 where m is the number of bits for the sequence number.</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Size of the window can be variable, e.g. TCP.</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The window slides to include new unsent frames when the correct ACKs are received</a:t>
            </a:r>
          </a:p>
          <a:p>
            <a:pPr defTabSz="914400" eaLnBrk="1" fontAlgn="base" hangingPunct="1">
              <a:spcBef>
                <a:spcPct val="20000"/>
              </a:spcBef>
              <a:spcAft>
                <a:spcPct val="0"/>
              </a:spcAft>
              <a:buFont typeface="Arial" panose="020B0604020202020204" pitchFamily="34" charset="0"/>
              <a:buChar char="•"/>
            </a:pPr>
            <a:endParaRPr lang="en-US" altLang="en-US" sz="2400">
              <a:solidFill>
                <a:prstClr val="black"/>
              </a:solidFill>
              <a:latin typeface="Calibri" panose="020F0502020204030204" pitchFamily="34" charset="0"/>
            </a:endParaRPr>
          </a:p>
        </p:txBody>
      </p:sp>
    </p:spTree>
    <p:extLst>
      <p:ext uri="{BB962C8B-B14F-4D97-AF65-F5344CB8AC3E}">
        <p14:creationId xmlns:p14="http://schemas.microsoft.com/office/powerpoint/2010/main" val="229433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1499CC4-84A5-4CD3-8610-9EE61BA68078}"/>
              </a:ext>
            </a:extLst>
          </p:cNvPr>
          <p:cNvSpPr>
            <a:spLocks noGrp="1"/>
          </p:cNvSpPr>
          <p:nvPr>
            <p:ph type="title"/>
          </p:nvPr>
        </p:nvSpPr>
        <p:spPr>
          <a:xfrm>
            <a:off x="1981200" y="273050"/>
            <a:ext cx="5562600" cy="641350"/>
          </a:xfrm>
        </p:spPr>
        <p:txBody>
          <a:bodyPr/>
          <a:lstStyle/>
          <a:p>
            <a:pPr eaLnBrk="1" hangingPunct="1"/>
            <a:r>
              <a:rPr lang="en-US" altLang="en-US" sz="3600"/>
              <a:t>Receiver Sliding Window</a:t>
            </a:r>
          </a:p>
        </p:txBody>
      </p:sp>
      <p:sp>
        <p:nvSpPr>
          <p:cNvPr id="15363" name="Content Placeholder 2">
            <a:extLst>
              <a:ext uri="{FF2B5EF4-FFF2-40B4-BE49-F238E27FC236}">
                <a16:creationId xmlns:a16="http://schemas.microsoft.com/office/drawing/2014/main" id="{4083E1AA-5AF8-4D58-A1B7-A975C27DFD26}"/>
              </a:ext>
            </a:extLst>
          </p:cNvPr>
          <p:cNvSpPr txBox="1">
            <a:spLocks/>
          </p:cNvSpPr>
          <p:nvPr/>
        </p:nvSpPr>
        <p:spPr bwMode="auto">
          <a:xfrm>
            <a:off x="1676400" y="914400"/>
            <a:ext cx="3505200" cy="571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Size of the window at the receiving site is always 1 in this protocol.</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Receiver is always looking for a specific frame to arrive in a specific order.</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Any frame arriving out of order is discarded and needs to be resent.</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Receiver window slides as shown in fig. Receiver is waiting for frame 0 in part a.</a:t>
            </a:r>
          </a:p>
          <a:p>
            <a:pPr defTabSz="914400" eaLnBrk="1" fontAlgn="base" hangingPunct="1">
              <a:spcBef>
                <a:spcPct val="20000"/>
              </a:spcBef>
              <a:spcAft>
                <a:spcPct val="0"/>
              </a:spcAft>
              <a:buFont typeface="Arial" panose="020B0604020202020204" pitchFamily="34" charset="0"/>
              <a:buChar char="•"/>
            </a:pPr>
            <a:endParaRPr lang="en-US" altLang="en-US" sz="2400">
              <a:solidFill>
                <a:prstClr val="black"/>
              </a:solidFill>
              <a:latin typeface="Calibri" panose="020F0502020204030204" pitchFamily="34" charset="0"/>
            </a:endParaRPr>
          </a:p>
        </p:txBody>
      </p:sp>
      <p:pic>
        <p:nvPicPr>
          <p:cNvPr id="15364" name="Picture 10">
            <a:extLst>
              <a:ext uri="{FF2B5EF4-FFF2-40B4-BE49-F238E27FC236}">
                <a16:creationId xmlns:a16="http://schemas.microsoft.com/office/drawing/2014/main" id="{1DC1807E-4DD1-409E-844C-A079FF6985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57800" y="2514600"/>
            <a:ext cx="5111750" cy="2173288"/>
          </a:xfrm>
          <a:noFill/>
        </p:spPr>
      </p:pic>
    </p:spTree>
    <p:extLst>
      <p:ext uri="{BB962C8B-B14F-4D97-AF65-F5344CB8AC3E}">
        <p14:creationId xmlns:p14="http://schemas.microsoft.com/office/powerpoint/2010/main" val="4829576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CE2823F-731C-486A-98BB-FA72EA3DEF08}"/>
              </a:ext>
            </a:extLst>
          </p:cNvPr>
          <p:cNvSpPr>
            <a:spLocks noGrp="1"/>
          </p:cNvSpPr>
          <p:nvPr>
            <p:ph type="title"/>
          </p:nvPr>
        </p:nvSpPr>
        <p:spPr>
          <a:xfrm>
            <a:off x="1981200" y="152400"/>
            <a:ext cx="5562600" cy="457200"/>
          </a:xfrm>
        </p:spPr>
        <p:txBody>
          <a:bodyPr/>
          <a:lstStyle/>
          <a:p>
            <a:pPr eaLnBrk="1" hangingPunct="1"/>
            <a:r>
              <a:rPr lang="en-US" altLang="en-US" sz="3600"/>
              <a:t>Control Variables</a:t>
            </a:r>
          </a:p>
        </p:txBody>
      </p:sp>
      <p:sp>
        <p:nvSpPr>
          <p:cNvPr id="16387" name="Content Placeholder 2">
            <a:extLst>
              <a:ext uri="{FF2B5EF4-FFF2-40B4-BE49-F238E27FC236}">
                <a16:creationId xmlns:a16="http://schemas.microsoft.com/office/drawing/2014/main" id="{0DAB25AD-1B29-4975-B1D8-22DCEFC781F8}"/>
              </a:ext>
            </a:extLst>
          </p:cNvPr>
          <p:cNvSpPr txBox="1">
            <a:spLocks/>
          </p:cNvSpPr>
          <p:nvPr/>
        </p:nvSpPr>
        <p:spPr bwMode="auto">
          <a:xfrm>
            <a:off x="1676400" y="685800"/>
            <a:ext cx="8686800" cy="2895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Sender has 3 variables: S, S</a:t>
            </a:r>
            <a:r>
              <a:rPr lang="en-US" altLang="en-US" sz="2400" baseline="-25000">
                <a:solidFill>
                  <a:prstClr val="black"/>
                </a:solidFill>
                <a:latin typeface="Calibri" panose="020F0502020204030204" pitchFamily="34" charset="0"/>
              </a:rPr>
              <a:t>F</a:t>
            </a:r>
            <a:r>
              <a:rPr lang="en-US" altLang="en-US" sz="2400">
                <a:solidFill>
                  <a:prstClr val="black"/>
                </a:solidFill>
                <a:latin typeface="Calibri" panose="020F0502020204030204" pitchFamily="34" charset="0"/>
              </a:rPr>
              <a:t>, and S</a:t>
            </a:r>
            <a:r>
              <a:rPr lang="en-US" altLang="en-US" sz="2400" baseline="-25000">
                <a:solidFill>
                  <a:prstClr val="black"/>
                </a:solidFill>
                <a:latin typeface="Calibri" panose="020F0502020204030204" pitchFamily="34" charset="0"/>
              </a:rPr>
              <a:t>L</a:t>
            </a:r>
            <a:endParaRPr lang="en-US" altLang="en-US" sz="2400">
              <a:solidFill>
                <a:prstClr val="black"/>
              </a:solidFill>
              <a:latin typeface="Calibri" panose="020F0502020204030204" pitchFamily="34" charset="0"/>
            </a:endParaRP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 holds the sequence number of recently sent frame</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a:t>
            </a:r>
            <a:r>
              <a:rPr lang="en-US" altLang="en-US" sz="2400" baseline="-25000">
                <a:solidFill>
                  <a:prstClr val="black"/>
                </a:solidFill>
                <a:latin typeface="Calibri" panose="020F0502020204030204" pitchFamily="34" charset="0"/>
              </a:rPr>
              <a:t>F</a:t>
            </a:r>
            <a:r>
              <a:rPr lang="en-US" altLang="en-US" sz="2400">
                <a:solidFill>
                  <a:prstClr val="black"/>
                </a:solidFill>
                <a:latin typeface="Calibri" panose="020F0502020204030204" pitchFamily="34" charset="0"/>
              </a:rPr>
              <a:t> holds the sequence number of the first frame</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S</a:t>
            </a:r>
            <a:r>
              <a:rPr lang="en-US" altLang="en-US" sz="2400" baseline="-25000">
                <a:solidFill>
                  <a:prstClr val="black"/>
                </a:solidFill>
                <a:latin typeface="Calibri" panose="020F0502020204030204" pitchFamily="34" charset="0"/>
              </a:rPr>
              <a:t>L</a:t>
            </a:r>
            <a:r>
              <a:rPr lang="en-US" altLang="en-US" sz="2400">
                <a:solidFill>
                  <a:prstClr val="black"/>
                </a:solidFill>
                <a:latin typeface="Calibri" panose="020F0502020204030204" pitchFamily="34" charset="0"/>
              </a:rPr>
              <a:t> holds the sequence number of the last frame</a:t>
            </a:r>
          </a:p>
          <a:p>
            <a:pPr defTabSz="914400" eaLnBrk="1" fontAlgn="base" hangingPunct="1">
              <a:spcBef>
                <a:spcPct val="20000"/>
              </a:spcBef>
              <a:spcAft>
                <a:spcPct val="0"/>
              </a:spcAft>
              <a:buFont typeface="Arial" panose="020B0604020202020204" pitchFamily="34" charset="0"/>
              <a:buChar char="•"/>
            </a:pPr>
            <a:r>
              <a:rPr lang="en-US" altLang="en-US" sz="2400">
                <a:solidFill>
                  <a:prstClr val="black"/>
                </a:solidFill>
                <a:latin typeface="Calibri" panose="020F0502020204030204" pitchFamily="34" charset="0"/>
              </a:rPr>
              <a:t>Receiver only has the one variable, R, that holds the sequence number of the frame it expects to receive. If the seq. no. is the same as the value of R, the frame is accepted, otherwise rejected.</a:t>
            </a:r>
          </a:p>
        </p:txBody>
      </p:sp>
      <p:pic>
        <p:nvPicPr>
          <p:cNvPr id="16388" name="Picture 10">
            <a:extLst>
              <a:ext uri="{FF2B5EF4-FFF2-40B4-BE49-F238E27FC236}">
                <a16:creationId xmlns:a16="http://schemas.microsoft.com/office/drawing/2014/main" id="{37255750-A8A6-4704-8440-36DCE66567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3962400"/>
            <a:ext cx="8534400" cy="2787650"/>
          </a:xfrm>
          <a:noFill/>
        </p:spPr>
      </p:pic>
    </p:spTree>
    <p:extLst>
      <p:ext uri="{BB962C8B-B14F-4D97-AF65-F5344CB8AC3E}">
        <p14:creationId xmlns:p14="http://schemas.microsoft.com/office/powerpoint/2010/main" val="1096603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AE77874-7ADB-4276-B90E-3B48F85E8296}"/>
              </a:ext>
            </a:extLst>
          </p:cNvPr>
          <p:cNvSpPr>
            <a:spLocks noGrp="1"/>
          </p:cNvSpPr>
          <p:nvPr>
            <p:ph type="title"/>
          </p:nvPr>
        </p:nvSpPr>
        <p:spPr>
          <a:xfrm>
            <a:off x="1981200" y="228601"/>
            <a:ext cx="8229600" cy="715963"/>
          </a:xfrm>
        </p:spPr>
        <p:txBody>
          <a:bodyPr/>
          <a:lstStyle/>
          <a:p>
            <a:r>
              <a:rPr lang="en-US" altLang="en-US"/>
              <a:t>Acknowledgement</a:t>
            </a:r>
          </a:p>
        </p:txBody>
      </p:sp>
      <p:sp>
        <p:nvSpPr>
          <p:cNvPr id="17411" name="Content Placeholder 2">
            <a:extLst>
              <a:ext uri="{FF2B5EF4-FFF2-40B4-BE49-F238E27FC236}">
                <a16:creationId xmlns:a16="http://schemas.microsoft.com/office/drawing/2014/main" id="{17A88CA1-6218-4051-91B1-39B6EB23625D}"/>
              </a:ext>
            </a:extLst>
          </p:cNvPr>
          <p:cNvSpPr>
            <a:spLocks noGrp="1"/>
          </p:cNvSpPr>
          <p:nvPr>
            <p:ph idx="1"/>
          </p:nvPr>
        </p:nvSpPr>
        <p:spPr>
          <a:xfrm>
            <a:off x="1752600" y="990600"/>
            <a:ext cx="8763000" cy="5562600"/>
          </a:xfrm>
        </p:spPr>
        <p:txBody>
          <a:bodyPr/>
          <a:lstStyle/>
          <a:p>
            <a:r>
              <a:rPr lang="en-US" altLang="en-US" sz="2400"/>
              <a:t>Receiver sends positive ACK if a frame arrived safe and in order. </a:t>
            </a:r>
          </a:p>
          <a:p>
            <a:r>
              <a:rPr lang="en-US" altLang="en-US" sz="2400"/>
              <a:t>If the frames are damaged/out of order, receiver is silent and discard all subsequent frames until it receives the one it is expecting.</a:t>
            </a:r>
          </a:p>
          <a:p>
            <a:r>
              <a:rPr lang="en-US" altLang="en-US" sz="2400"/>
              <a:t>The silence of the receiver causes the timer of the unacknowledged frame to expire.</a:t>
            </a:r>
          </a:p>
          <a:p>
            <a:r>
              <a:rPr lang="en-US" altLang="en-US" sz="2400"/>
              <a:t>Then the sender resends all frames, beginning with the one with the expired timer.</a:t>
            </a:r>
          </a:p>
          <a:p>
            <a:r>
              <a:rPr lang="en-US" altLang="en-US" sz="2400"/>
              <a:t>For example, suppose the sender has sent frame 6, but the timer for frame 3 expires (i.e. frame 3 has not been acknowledged), then the sender goes back and sends frames 3, 4, 5, 6 again. Thus it is called Go-Back-N-ARQ</a:t>
            </a:r>
          </a:p>
          <a:p>
            <a:r>
              <a:rPr lang="en-US" altLang="en-US" sz="2400"/>
              <a:t>The receiver does not have to acknowledge each frame received, it can send one cumulative ACK for several frames.</a:t>
            </a:r>
          </a:p>
          <a:p>
            <a:endParaRPr lang="en-US" altLang="en-US" sz="2800"/>
          </a:p>
        </p:txBody>
      </p:sp>
    </p:spTree>
    <p:extLst>
      <p:ext uri="{BB962C8B-B14F-4D97-AF65-F5344CB8AC3E}">
        <p14:creationId xmlns:p14="http://schemas.microsoft.com/office/powerpoint/2010/main" val="19746528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4310</TotalTime>
  <Words>5230</Words>
  <Application>Microsoft Office PowerPoint</Application>
  <PresentationFormat>Widescreen</PresentationFormat>
  <Paragraphs>368</Paragraphs>
  <Slides>106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106</vt:i4>
      </vt:variant>
    </vt:vector>
  </HeadingPairs>
  <TitlesOfParts>
    <vt:vector size="117" baseType="lpstr">
      <vt:lpstr>Arial</vt:lpstr>
      <vt:lpstr>Book Antiqua</vt:lpstr>
      <vt:lpstr>Calibri</vt:lpstr>
      <vt:lpstr>Comic Sans MS</vt:lpstr>
      <vt:lpstr>Garamond</vt:lpstr>
      <vt:lpstr>Georgia</vt:lpstr>
      <vt:lpstr>Times New Roman</vt:lpstr>
      <vt:lpstr>Wingdings</vt:lpstr>
      <vt:lpstr>Wingdings 3</vt:lpstr>
      <vt:lpstr>Organic</vt:lpstr>
      <vt:lpstr>Office Theme</vt:lpstr>
      <vt:lpstr>UNIT-V</vt:lpstr>
      <vt:lpstr>PowerPoint Presentation</vt:lpstr>
      <vt:lpstr>PowerPoint Presentation</vt:lpstr>
      <vt:lpstr>Framing</vt:lpstr>
      <vt:lpstr>PowerPoint Presentation</vt:lpstr>
      <vt:lpstr>PowerPoint Presentation</vt:lpstr>
      <vt:lpstr>PowerPoint Presentation</vt:lpstr>
      <vt:lpstr>PowerPoint Presentation</vt:lpstr>
      <vt:lpstr>PowerPoint Presentation</vt:lpstr>
      <vt:lpstr>SINGLE BIT ERROR</vt:lpstr>
      <vt:lpstr>PowerPoint Presentation</vt:lpstr>
      <vt:lpstr>BURST ERROR</vt:lpstr>
      <vt:lpstr>PowerPoint Presentation</vt:lpstr>
      <vt:lpstr>PowerPoint Presentation</vt:lpstr>
      <vt:lpstr>PowerPoint Presentation</vt:lpstr>
      <vt:lpstr>Transmission Errors</vt:lpstr>
      <vt:lpstr>Transmission Errors</vt:lpstr>
      <vt:lpstr>Error Detection and Correction</vt:lpstr>
      <vt:lpstr>PowerPoint Presentation</vt:lpstr>
      <vt:lpstr>PowerPoint Presentation</vt:lpstr>
      <vt:lpstr>PowerPoint Presentation</vt:lpstr>
      <vt:lpstr>Error Detection and Correction</vt:lpstr>
      <vt:lpstr>Hamming Codes</vt:lpstr>
      <vt:lpstr>PowerPoint Presentation</vt:lpstr>
      <vt:lpstr>PowerPoint Presentation</vt:lpstr>
      <vt:lpstr>PowerPoint Presentation</vt:lpstr>
      <vt:lpstr>PowerPoint Presentation</vt:lpstr>
      <vt:lpstr>PowerPoint Presentation</vt:lpstr>
      <vt:lpstr>Error Correcting Codes</vt:lpstr>
      <vt:lpstr>Hamming Codes</vt:lpstr>
      <vt:lpstr>PowerPoint Presentation</vt:lpstr>
      <vt:lpstr>PowerPoint Presentation</vt:lpstr>
      <vt:lpstr>PowerPoint Presentation</vt:lpstr>
      <vt:lpstr>PowerPoint Presentation</vt:lpstr>
      <vt:lpstr>PowerPoint Presentation</vt:lpstr>
      <vt:lpstr>PowerPoint Presentation</vt:lpstr>
      <vt:lpstr>Error Detection</vt:lpstr>
      <vt:lpstr>PowerPoint Presentation</vt:lpstr>
      <vt:lpstr>Four types of redundancy checks are used  in data communications </vt:lpstr>
      <vt:lpstr>Vertical Redundancy Check VRC </vt:lpstr>
      <vt:lpstr>Performance</vt:lpstr>
      <vt:lpstr>Longitudinal Redundancy Check LRC </vt:lpstr>
      <vt:lpstr>Performance </vt:lpstr>
      <vt:lpstr>VRC and LRC </vt:lpstr>
      <vt:lpstr>PowerPoint Presentation</vt:lpstr>
      <vt:lpstr>Cyclic Redundancy Check</vt:lpstr>
      <vt:lpstr>PowerPoint Presentation</vt:lpstr>
      <vt:lpstr>PowerPoint Presentation</vt:lpstr>
      <vt:lpstr>PowerPoint Presentation</vt:lpstr>
      <vt:lpstr>At the sender</vt:lpstr>
      <vt:lpstr>At the receiver</vt:lpstr>
      <vt:lpstr>Performance</vt:lpstr>
      <vt:lpstr>Error Correction</vt:lpstr>
      <vt:lpstr>FLOW CONTROL</vt:lpstr>
      <vt:lpstr>Elementary Data Link Protocols</vt:lpstr>
      <vt:lpstr>PowerPoint Presentation</vt:lpstr>
      <vt:lpstr>PowerPoint Presentation</vt:lpstr>
      <vt:lpstr>Stop-and-Wait</vt:lpstr>
      <vt:lpstr>Stop-and-Wait ARQ, lost ACK frame</vt:lpstr>
      <vt:lpstr>Stop-and-Wait, lost ACK frame</vt:lpstr>
      <vt:lpstr>A Simplex Protocol for a Noisy Channel</vt:lpstr>
      <vt:lpstr>PowerPoint Presentation</vt:lpstr>
      <vt:lpstr>PowerPoint Presentation</vt:lpstr>
      <vt:lpstr>PowerPoint Presentation</vt:lpstr>
      <vt:lpstr>PowerPoint Presentation</vt:lpstr>
      <vt:lpstr>Stop-and-Wait, delayed ACK frame</vt:lpstr>
      <vt:lpstr>Piggybacking</vt:lpstr>
      <vt:lpstr>Disadvantage of Stop-and-Wait</vt:lpstr>
      <vt:lpstr>Go-Back-N ARQ</vt:lpstr>
      <vt:lpstr>Sequence Numbers</vt:lpstr>
      <vt:lpstr>Sliding Window Protocols</vt:lpstr>
      <vt:lpstr>PowerPoint Presentation</vt:lpstr>
      <vt:lpstr>A One-Bit Sliding Window Protocol (2)</vt:lpstr>
      <vt:lpstr>Sender Sliding Window</vt:lpstr>
      <vt:lpstr>Receiver Sliding Window</vt:lpstr>
      <vt:lpstr>Control Variables</vt:lpstr>
      <vt:lpstr>Acknowledgement</vt:lpstr>
      <vt:lpstr>Go-Back-N ARQ, normal operation</vt:lpstr>
      <vt:lpstr>A Protocol Using Go Back N</vt:lpstr>
      <vt:lpstr>PowerPoint Presentation</vt:lpstr>
      <vt:lpstr>Go-Back-N ARQ, lost frame</vt:lpstr>
      <vt:lpstr>Go-Back-N ARQ, damaged/lost/delayed ACK</vt:lpstr>
      <vt:lpstr>Go-Back-N ARQ, sender window size</vt:lpstr>
      <vt:lpstr>Selective Repeat ARQ, sender and receiver windows</vt:lpstr>
      <vt:lpstr>Selective Repeat ARQ, lost frame</vt:lpstr>
      <vt:lpstr>Selective Repeat ARQ, sender window size</vt:lpstr>
      <vt:lpstr>Error and Flow Control Mechanisms</vt:lpstr>
      <vt:lpstr>Stop-and-Wait</vt:lpstr>
      <vt:lpstr>Stop-and-Wait ARQ, lost ACK frame</vt:lpstr>
      <vt:lpstr>Stop-and-Wait, lost ACK frame</vt:lpstr>
      <vt:lpstr>Stop-and-Wait, delayed ACK frame</vt:lpstr>
      <vt:lpstr>Piggybacking</vt:lpstr>
      <vt:lpstr>Disadvantage of Stop-and-Wait</vt:lpstr>
      <vt:lpstr>Go-Back-N ARQ</vt:lpstr>
      <vt:lpstr>Sequence Numbers</vt:lpstr>
      <vt:lpstr>Sender Sliding Window</vt:lpstr>
      <vt:lpstr>Receiver Sliding Window</vt:lpstr>
      <vt:lpstr>Control Variables</vt:lpstr>
      <vt:lpstr>Acknowledgement</vt:lpstr>
      <vt:lpstr>Go-Back-N ARQ, normal operation</vt:lpstr>
      <vt:lpstr>Go-Back-N ARQ, lost frame</vt:lpstr>
      <vt:lpstr>Go-Back-N ARQ, damaged/lost/delayed ACK</vt:lpstr>
      <vt:lpstr>Go-Back-N ARQ, sender window size</vt:lpstr>
      <vt:lpstr>Selective Repeat ARQ, sender and receiver windows</vt:lpstr>
      <vt:lpstr>Selective Repeat ARQ, lost frame</vt:lpstr>
      <vt:lpstr>Selective Repeat ARQ, sender window size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UNIT-V</dc:title>
  <dc:creator>chinu</dc:creator>
  <cp:lastModifiedBy>chinu</cp:lastModifiedBy>
  <cp:revision>20</cp:revision>
  <dcterms:created xsi:type="dcterms:W3CDTF">2018-04-07T15:24:20Z</dcterms:created>
  <dcterms:modified xsi:type="dcterms:W3CDTF">2018-04-25T04:28:10Z</dcterms:modified>
</cp:coreProperties>
</file>